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4" r:id="rId7"/>
    <p:sldId id="289" r:id="rId8"/>
    <p:sldId id="288" r:id="rId9"/>
    <p:sldId id="265" r:id="rId10"/>
    <p:sldId id="266" r:id="rId11"/>
    <p:sldId id="278" r:id="rId12"/>
    <p:sldId id="285" r:id="rId13"/>
    <p:sldId id="286" r:id="rId14"/>
    <p:sldId id="279" r:id="rId15"/>
    <p:sldId id="280" r:id="rId16"/>
    <p:sldId id="287" r:id="rId17"/>
    <p:sldId id="281" r:id="rId18"/>
    <p:sldId id="282" r:id="rId19"/>
    <p:sldId id="283" r:id="rId20"/>
    <p:sldId id="290" r:id="rId21"/>
    <p:sldId id="284" r:id="rId22"/>
    <p:sldId id="291" r:id="rId23"/>
    <p:sldId id="292" r:id="rId24"/>
    <p:sldId id="259" r:id="rId25"/>
    <p:sldId id="260" r:id="rId26"/>
    <p:sldId id="261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8AA-9511-4342-A19F-EC45DAE7C82C}" type="datetimeFigureOut">
              <a:rPr lang="zh-CN" altLang="en-US" smtClean="0"/>
              <a:pPr/>
              <a:t>2016/11/2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D6CA-6244-4116-A3BD-9A54734E3F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enforcing modularity with preemptive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threads</a:t>
            </a:r>
            <a:r>
              <a:rPr lang="zh-CN" altLang="en-US" dirty="0" smtClean="0"/>
              <a:t> </a:t>
            </a:r>
            <a:r>
              <a:rPr lang="en-US" altLang="zh-CN" dirty="0" smtClean="0"/>
              <a:t>scheduling?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0862" cy="240032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Prof. Zhang Gang</a:t>
            </a:r>
          </a:p>
          <a:p>
            <a:r>
              <a:rPr lang="en-US" altLang="zh-CN" dirty="0" smtClean="0"/>
              <a:t>The Department of Computer Science &amp; Technology TJRAC, China</a:t>
            </a:r>
          </a:p>
          <a:p>
            <a:r>
              <a:rPr lang="en-US" altLang="zh-CN" dirty="0" smtClean="0"/>
              <a:t>gzhang@tju.edu.cn</a:t>
            </a:r>
          </a:p>
          <a:p>
            <a:r>
              <a:rPr lang="en-US" altLang="zh-CN" dirty="0" smtClean="0"/>
              <a:t>2016.10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YIELD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4832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When </a:t>
            </a:r>
            <a:r>
              <a:rPr lang="en-US" altLang="zh-CN" dirty="0"/>
              <a:t>a thread running in the </a:t>
            </a:r>
            <a:r>
              <a:rPr lang="en-US" altLang="zh-CN" b="1" dirty="0" smtClean="0"/>
              <a:t>thread layer </a:t>
            </a:r>
            <a:r>
              <a:rPr lang="en-US" altLang="zh-CN" dirty="0"/>
              <a:t>calls YIELD, YIELD enters the </a:t>
            </a:r>
            <a:r>
              <a:rPr lang="en-US" altLang="zh-CN" b="1" dirty="0"/>
              <a:t>processor layer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processor saves the state of the </a:t>
            </a:r>
            <a:r>
              <a:rPr lang="en-US" altLang="zh-CN" dirty="0" smtClean="0"/>
              <a:t>thread that </a:t>
            </a:r>
            <a:r>
              <a:rPr lang="en-US" altLang="zh-CN" dirty="0"/>
              <a:t>is currently running. </a:t>
            </a:r>
            <a:endParaRPr lang="en-US" altLang="zh-CN" dirty="0" smtClean="0"/>
          </a:p>
          <a:p>
            <a:r>
              <a:rPr lang="en-US" altLang="zh-CN" dirty="0" smtClean="0"/>
              <a:t>When </a:t>
            </a:r>
            <a:r>
              <a:rPr lang="en-US" altLang="zh-CN" dirty="0"/>
              <a:t>that processor later exits from the processor layer, it </a:t>
            </a:r>
            <a:r>
              <a:rPr lang="en-US" altLang="zh-CN" b="1" dirty="0"/>
              <a:t>runs </a:t>
            </a:r>
            <a:r>
              <a:rPr lang="en-US" altLang="zh-CN" b="1" dirty="0" smtClean="0"/>
              <a:t>a new </a:t>
            </a:r>
            <a:r>
              <a:rPr lang="en-US" altLang="zh-CN" b="1" dirty="0"/>
              <a:t>thread</a:t>
            </a:r>
            <a:r>
              <a:rPr lang="en-US" altLang="zh-CN" dirty="0"/>
              <a:t>, usually one that is different from the one it was running when it entered. </a:t>
            </a:r>
            <a:endParaRPr lang="en-US" altLang="zh-CN" dirty="0" smtClean="0"/>
          </a:p>
          <a:p>
            <a:endParaRPr lang="en-US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4969" y="5191125"/>
            <a:ext cx="68675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358082" y="64886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&gt;m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err="1" smtClean="0"/>
              <a:t>Nonpreemptive</a:t>
            </a:r>
            <a:r>
              <a:rPr lang="en-US" altLang="zh-CN" b="1" dirty="0" smtClean="0"/>
              <a:t>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new </a:t>
            </a:r>
            <a:r>
              <a:rPr lang="en-US" altLang="zh-CN" dirty="0" smtClean="0"/>
              <a:t>thread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will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b="1" dirty="0" smtClean="0"/>
              <a:t>switched</a:t>
            </a:r>
            <a:r>
              <a:rPr lang="en-US" altLang="zh-CN" dirty="0" smtClean="0"/>
              <a:t> by thread manager </a:t>
            </a:r>
            <a:r>
              <a:rPr lang="en-US" altLang="zh-CN" b="1" dirty="0" smtClean="0"/>
              <a:t>only </a:t>
            </a:r>
            <a:r>
              <a:rPr lang="en-US" altLang="zh-CN" b="1" dirty="0"/>
              <a:t>when a thread </a:t>
            </a:r>
            <a:r>
              <a:rPr lang="en-US" altLang="zh-CN" b="1" dirty="0" smtClean="0"/>
              <a:t>calls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YIELD</a:t>
            </a:r>
            <a:r>
              <a:rPr lang="zh-CN" altLang="en-US" b="1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gives up its processor </a:t>
            </a:r>
          </a:p>
          <a:p>
            <a:pPr lvl="1"/>
            <a:r>
              <a:rPr lang="en-US" altLang="zh-CN" dirty="0" smtClean="0"/>
              <a:t>Otherwise</a:t>
            </a:r>
            <a:r>
              <a:rPr lang="zh-CN" altLang="en-US" dirty="0" smtClean="0"/>
              <a:t> </a:t>
            </a:r>
            <a:r>
              <a:rPr lang="en-US" altLang="zh-CN" dirty="0" smtClean="0"/>
              <a:t>a thread will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continue to run</a:t>
            </a:r>
          </a:p>
          <a:p>
            <a:r>
              <a:rPr lang="en-US" altLang="zh-CN" dirty="0" smtClean="0"/>
              <a:t>This </a:t>
            </a:r>
            <a:r>
              <a:rPr lang="en-US" altLang="zh-CN" dirty="0"/>
              <a:t>scheduling </a:t>
            </a:r>
            <a:r>
              <a:rPr lang="en-US" altLang="zh-CN" dirty="0" smtClean="0"/>
              <a:t>policy</a:t>
            </a:r>
            <a:r>
              <a:rPr lang="zh-CN" altLang="en-US" dirty="0" smtClean="0"/>
              <a:t> </a:t>
            </a:r>
            <a:r>
              <a:rPr lang="en-US" altLang="zh-CN" dirty="0" smtClean="0"/>
              <a:t>is </a:t>
            </a:r>
            <a:r>
              <a:rPr lang="en-US" altLang="zh-CN" dirty="0"/>
              <a:t>called </a:t>
            </a:r>
            <a:r>
              <a:rPr lang="en-US" altLang="zh-CN" b="1" i="1" dirty="0" err="1"/>
              <a:t>nonpreemptive</a:t>
            </a:r>
            <a:r>
              <a:rPr lang="en-US" altLang="zh-CN" b="1" i="1" dirty="0"/>
              <a:t> scheduling</a:t>
            </a:r>
            <a:r>
              <a:rPr lang="en-US" altLang="zh-CN" i="1" dirty="0"/>
              <a:t>. </a:t>
            </a:r>
            <a:endParaRPr lang="en-US" altLang="zh-CN" i="1" dirty="0" smtClean="0"/>
          </a:p>
          <a:p>
            <a:r>
              <a:rPr lang="en-US" altLang="zh-CN" dirty="0" smtClean="0"/>
              <a:t>It </a:t>
            </a:r>
            <a:r>
              <a:rPr lang="en-US" altLang="zh-CN" dirty="0"/>
              <a:t>can be </a:t>
            </a:r>
            <a:r>
              <a:rPr lang="en-US" altLang="zh-CN" b="1" dirty="0"/>
              <a:t>problematic</a:t>
            </a:r>
            <a:r>
              <a:rPr lang="en-US" altLang="zh-CN" dirty="0"/>
              <a:t> because t</a:t>
            </a:r>
            <a:r>
              <a:rPr lang="en-US" altLang="zh-CN" dirty="0" smtClean="0"/>
              <a:t>he processor is completely </a:t>
            </a:r>
            <a:r>
              <a:rPr lang="en-US" altLang="zh-CN" b="1" dirty="0" smtClean="0"/>
              <a:t>controlled by a thread itself 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length of time a </a:t>
            </a:r>
            <a:r>
              <a:rPr lang="en-US" altLang="zh-CN" dirty="0" smtClean="0"/>
              <a:t>thread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holds </a:t>
            </a:r>
            <a:r>
              <a:rPr lang="en-US" altLang="zh-CN" dirty="0"/>
              <a:t>its processor is entirely under the control of the thread </a:t>
            </a:r>
            <a:r>
              <a:rPr lang="en-US" altLang="zh-CN" dirty="0" smtClean="0"/>
              <a:t>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err="1" smtClean="0"/>
              <a:t>Nonpreemptive</a:t>
            </a:r>
            <a:r>
              <a:rPr lang="en-US" altLang="zh-CN" b="1" dirty="0" smtClean="0"/>
              <a:t>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If</a:t>
            </a:r>
            <a:r>
              <a:rPr lang="en-US" altLang="zh-CN" dirty="0"/>
              <a:t>, for example,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programming </a:t>
            </a:r>
            <a:r>
              <a:rPr lang="en-US" altLang="zh-CN" dirty="0"/>
              <a:t>error sends one thread into an endless loop, no other thread will ever be </a:t>
            </a:r>
            <a:r>
              <a:rPr lang="en-US" altLang="zh-CN" dirty="0" smtClean="0"/>
              <a:t>able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 </a:t>
            </a:r>
            <a:r>
              <a:rPr lang="en-US" altLang="zh-CN" dirty="0"/>
              <a:t>use that processor again. </a:t>
            </a:r>
            <a:endParaRPr lang="en-US" altLang="zh-CN" dirty="0" smtClean="0"/>
          </a:p>
          <a:p>
            <a:r>
              <a:rPr lang="en-US" altLang="zh-CN" dirty="0" err="1" smtClean="0"/>
              <a:t>Nonpreemptive</a:t>
            </a:r>
            <a:r>
              <a:rPr lang="en-US" altLang="zh-CN" dirty="0" smtClean="0"/>
              <a:t> </a:t>
            </a:r>
            <a:r>
              <a:rPr lang="en-US" altLang="zh-CN" dirty="0"/>
              <a:t>scheduling might be </a:t>
            </a:r>
            <a:r>
              <a:rPr lang="en-US" altLang="zh-CN" b="1" dirty="0"/>
              <a:t>acceptable for a </a:t>
            </a:r>
            <a:r>
              <a:rPr lang="en-US" altLang="zh-CN" b="1" dirty="0" smtClean="0"/>
              <a:t>single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module </a:t>
            </a:r>
            <a:r>
              <a:rPr lang="en-US" altLang="zh-CN" dirty="0"/>
              <a:t>that has several </a:t>
            </a:r>
            <a:r>
              <a:rPr lang="en-US" altLang="zh-CN" dirty="0" smtClean="0"/>
              <a:t>threads, </a:t>
            </a:r>
            <a:r>
              <a:rPr lang="en-US" altLang="zh-CN" dirty="0"/>
              <a:t>but </a:t>
            </a:r>
            <a:r>
              <a:rPr lang="en-US" altLang="zh-CN" b="1" dirty="0"/>
              <a:t>not for several modules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Cooperative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en-US" altLang="zh-CN" dirty="0"/>
              <a:t>Some systems partially </a:t>
            </a:r>
            <a:r>
              <a:rPr lang="en-US" altLang="zh-CN" dirty="0" smtClean="0"/>
              <a:t>solve </a:t>
            </a:r>
            <a:r>
              <a:rPr lang="en-US" altLang="zh-CN" dirty="0"/>
              <a:t>this problem by having a </a:t>
            </a:r>
            <a:r>
              <a:rPr lang="en-US" altLang="zh-CN" b="1" dirty="0"/>
              <a:t>gentlemen’s agreement </a:t>
            </a:r>
            <a:r>
              <a:rPr lang="en-US" altLang="zh-CN" dirty="0" smtClean="0"/>
              <a:t>called</a:t>
            </a:r>
            <a:r>
              <a:rPr lang="zh-CN" altLang="en-US" dirty="0" smtClean="0"/>
              <a:t> </a:t>
            </a:r>
            <a:r>
              <a:rPr lang="en-US" altLang="zh-CN" b="1" i="1" dirty="0" smtClean="0"/>
              <a:t>cooperative scheduling</a:t>
            </a:r>
          </a:p>
          <a:p>
            <a:pPr lvl="1"/>
            <a:r>
              <a:rPr lang="en-US" altLang="zh-CN" i="1" dirty="0" smtClean="0"/>
              <a:t>sometimes </a:t>
            </a:r>
            <a:r>
              <a:rPr lang="en-US" altLang="zh-CN" i="1" dirty="0"/>
              <a:t>is called </a:t>
            </a:r>
            <a:r>
              <a:rPr lang="en-US" altLang="zh-CN" b="1" i="1" dirty="0"/>
              <a:t>cooperative </a:t>
            </a:r>
            <a:r>
              <a:rPr lang="en-US" altLang="zh-CN" b="1" i="1" dirty="0" smtClean="0"/>
              <a:t>multitasking</a:t>
            </a:r>
            <a:r>
              <a:rPr lang="zh-CN" altLang="en-US" i="1" dirty="0" smtClean="0"/>
              <a:t> </a:t>
            </a:r>
            <a:endParaRPr lang="en-US" altLang="zh-CN" i="1" dirty="0" smtClean="0"/>
          </a:p>
          <a:p>
            <a:pPr lvl="1"/>
            <a:r>
              <a:rPr lang="en-US" altLang="zh-CN" dirty="0" smtClean="0"/>
              <a:t>every </a:t>
            </a:r>
            <a:r>
              <a:rPr lang="en-US" altLang="zh-CN" dirty="0"/>
              <a:t>thread is supposed to </a:t>
            </a:r>
            <a:r>
              <a:rPr lang="en-US" altLang="zh-CN" b="1" dirty="0"/>
              <a:t>call YIELD </a:t>
            </a:r>
            <a:r>
              <a:rPr lang="en-US" altLang="zh-CN" b="1" dirty="0" smtClean="0"/>
              <a:t>periodically </a:t>
            </a:r>
          </a:p>
          <a:p>
            <a:pPr lvl="1"/>
            <a:r>
              <a:rPr lang="en-US" altLang="zh-CN" dirty="0" smtClean="0"/>
              <a:t>for </a:t>
            </a:r>
            <a:r>
              <a:rPr lang="en-US" altLang="zh-CN" dirty="0"/>
              <a:t>instance, once per 100 </a:t>
            </a:r>
            <a:r>
              <a:rPr lang="en-US" altLang="zh-CN" dirty="0" smtClean="0"/>
              <a:t>milliseconds</a:t>
            </a:r>
            <a:endParaRPr lang="en-US" altLang="zh-CN" dirty="0"/>
          </a:p>
          <a:p>
            <a:r>
              <a:rPr lang="en-US" altLang="zh-CN" dirty="0"/>
              <a:t>This solution is </a:t>
            </a:r>
            <a:r>
              <a:rPr lang="en-US" altLang="zh-CN" b="1" dirty="0"/>
              <a:t>not robust</a:t>
            </a:r>
            <a:r>
              <a:rPr lang="en-US" altLang="zh-CN" dirty="0"/>
              <a:t>, since it relies on modules behaving well and not having any errors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Cooperative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Some cases will cause that processor </a:t>
            </a:r>
            <a:r>
              <a:rPr lang="en-US" altLang="zh-CN" b="1" dirty="0" smtClean="0"/>
              <a:t>no longer participate in the gentlemen’s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agreement</a:t>
            </a:r>
            <a:r>
              <a:rPr lang="en-US" altLang="zh-CN" dirty="0" smtClean="0"/>
              <a:t>. </a:t>
            </a:r>
          </a:p>
          <a:p>
            <a:pPr lvl="1"/>
            <a:r>
              <a:rPr lang="en-US" altLang="zh-CN" dirty="0" smtClean="0"/>
              <a:t>If </a:t>
            </a:r>
            <a:r>
              <a:rPr lang="en-US" altLang="zh-CN" dirty="0"/>
              <a:t>a programmer </a:t>
            </a:r>
            <a:r>
              <a:rPr lang="en-US" altLang="zh-CN" b="1" dirty="0"/>
              <a:t>forgets to put in a </a:t>
            </a:r>
            <a:r>
              <a:rPr lang="en-US" altLang="zh-CN" b="1" dirty="0" smtClean="0"/>
              <a:t>YIELD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If a program </a:t>
            </a:r>
            <a:r>
              <a:rPr lang="en-US" altLang="zh-CN" dirty="0"/>
              <a:t>accidently </a:t>
            </a:r>
            <a:r>
              <a:rPr lang="en-US" altLang="zh-CN" b="1" dirty="0"/>
              <a:t>gets into an endless </a:t>
            </a:r>
            <a:r>
              <a:rPr lang="en-US" altLang="zh-CN" b="1" dirty="0" smtClean="0"/>
              <a:t>loop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 </a:t>
            </a:r>
            <a:r>
              <a:rPr lang="en-US" altLang="zh-CN" dirty="0"/>
              <a:t>does not include a </a:t>
            </a:r>
            <a:r>
              <a:rPr lang="en-US" altLang="zh-CN" dirty="0" smtClean="0"/>
              <a:t>YIELD</a:t>
            </a:r>
          </a:p>
          <a:p>
            <a:r>
              <a:rPr lang="en-US" altLang="zh-CN" dirty="0" smtClean="0"/>
              <a:t>If</a:t>
            </a:r>
            <a:r>
              <a:rPr lang="en-US" altLang="zh-CN" dirty="0"/>
              <a:t>, </a:t>
            </a:r>
            <a:r>
              <a:rPr lang="en-US" altLang="zh-CN" dirty="0" smtClean="0"/>
              <a:t>there </a:t>
            </a:r>
            <a:r>
              <a:rPr lang="en-US" altLang="zh-CN" dirty="0"/>
              <a:t>is only a </a:t>
            </a:r>
            <a:r>
              <a:rPr lang="en-US" altLang="zh-CN" dirty="0" smtClean="0"/>
              <a:t>single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processor</a:t>
            </a:r>
            <a:r>
              <a:rPr lang="en-US" altLang="zh-CN" dirty="0"/>
              <a:t>, the processor may appear </a:t>
            </a:r>
            <a:r>
              <a:rPr lang="en-US" altLang="zh-CN" b="1" dirty="0"/>
              <a:t>to </a:t>
            </a:r>
            <a:r>
              <a:rPr lang="en-US" altLang="zh-CN" b="1" dirty="0" smtClean="0"/>
              <a:t>freeze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since </a:t>
            </a:r>
            <a:r>
              <a:rPr lang="en-US" altLang="zh-CN" dirty="0"/>
              <a:t>the other threads won’t have </a:t>
            </a:r>
            <a:r>
              <a:rPr lang="en-US" altLang="zh-CN" dirty="0" smtClean="0"/>
              <a:t>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opportunity </a:t>
            </a:r>
            <a:r>
              <a:rPr lang="en-US" altLang="zh-CN" dirty="0"/>
              <a:t>to make </a:t>
            </a:r>
            <a:r>
              <a:rPr lang="en-US" altLang="zh-CN" dirty="0" smtClean="0"/>
              <a:t>progress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Preemptive scheduling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thread manager </a:t>
            </a:r>
            <a:r>
              <a:rPr lang="en-US" altLang="zh-CN" b="1" dirty="0" smtClean="0"/>
              <a:t>force a thread to give up </a:t>
            </a:r>
            <a:r>
              <a:rPr lang="en-US" altLang="zh-CN" dirty="0" smtClean="0"/>
              <a:t>its processor after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a certain period of time. </a:t>
            </a:r>
          </a:p>
          <a:p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scheduling policy</a:t>
            </a:r>
            <a:r>
              <a:rPr lang="zh-CN" altLang="en-US" dirty="0" smtClean="0"/>
              <a:t> </a:t>
            </a:r>
            <a:r>
              <a:rPr lang="en-US" altLang="zh-CN" dirty="0" smtClean="0"/>
              <a:t>is called </a:t>
            </a:r>
            <a:r>
              <a:rPr lang="en-US" altLang="zh-CN" b="1" i="1" dirty="0" smtClean="0"/>
              <a:t>preemptive scheduling</a:t>
            </a:r>
            <a:r>
              <a:rPr lang="en-US" altLang="zh-CN" i="1" dirty="0" smtClean="0"/>
              <a:t>. </a:t>
            </a:r>
          </a:p>
          <a:p>
            <a:pPr lvl="1"/>
            <a:r>
              <a:rPr lang="en-US" altLang="zh-CN" dirty="0" smtClean="0"/>
              <a:t>for example, 100 milliseconds</a:t>
            </a:r>
          </a:p>
          <a:p>
            <a:r>
              <a:rPr lang="en-US" altLang="zh-CN" dirty="0" smtClean="0"/>
              <a:t>To </a:t>
            </a:r>
            <a:r>
              <a:rPr lang="en-US" altLang="zh-CN" b="1" dirty="0"/>
              <a:t>enforce modularity </a:t>
            </a:r>
            <a:r>
              <a:rPr lang="en-US" altLang="zh-CN" dirty="0"/>
              <a:t>among multiple threads, the operating system thread </a:t>
            </a:r>
            <a:r>
              <a:rPr lang="en-US" altLang="zh-CN" dirty="0" smtClean="0"/>
              <a:t>manager</a:t>
            </a:r>
            <a:r>
              <a:rPr lang="zh-CN" altLang="en-US" dirty="0" smtClean="0"/>
              <a:t> </a:t>
            </a:r>
            <a:r>
              <a:rPr lang="en-US" altLang="zh-CN" dirty="0" smtClean="0"/>
              <a:t>must </a:t>
            </a:r>
            <a:r>
              <a:rPr lang="en-US" altLang="zh-CN" dirty="0"/>
              <a:t>ensure thread switching by using </a:t>
            </a:r>
            <a:r>
              <a:rPr lang="en-US" altLang="zh-CN" b="1" i="1" dirty="0" smtClean="0"/>
              <a:t>preemptive </a:t>
            </a:r>
            <a:r>
              <a:rPr lang="en-US" altLang="zh-CN" b="1" i="1" dirty="0"/>
              <a:t>scheduling</a:t>
            </a:r>
            <a:r>
              <a:rPr lang="en-US" altLang="zh-CN" i="1" dirty="0"/>
              <a:t>. </a:t>
            </a:r>
            <a:endParaRPr lang="en-US" altLang="zh-CN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Preemptive scheduling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thread </a:t>
            </a:r>
            <a:r>
              <a:rPr lang="en-US" altLang="zh-CN" dirty="0"/>
              <a:t>manager can implement preemptive scheduling by setting the </a:t>
            </a:r>
            <a:r>
              <a:rPr lang="en-US" altLang="zh-CN" b="1" dirty="0"/>
              <a:t>interval timer </a:t>
            </a:r>
            <a:r>
              <a:rPr lang="en-US" altLang="zh-CN" dirty="0"/>
              <a:t>of a </a:t>
            </a:r>
            <a:r>
              <a:rPr lang="en-US" altLang="zh-CN" dirty="0" smtClean="0"/>
              <a:t>clock</a:t>
            </a:r>
            <a:r>
              <a:rPr lang="zh-CN" altLang="en-US" dirty="0" smtClean="0"/>
              <a:t> </a:t>
            </a:r>
            <a:r>
              <a:rPr lang="en-US" altLang="zh-CN" dirty="0" smtClean="0"/>
              <a:t>device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r>
              <a:rPr lang="en-US" altLang="zh-CN" dirty="0" smtClean="0"/>
              <a:t>When </a:t>
            </a:r>
            <a:r>
              <a:rPr lang="en-US" altLang="zh-CN" dirty="0"/>
              <a:t>the </a:t>
            </a:r>
            <a:r>
              <a:rPr lang="en-US" altLang="zh-CN" b="1" dirty="0"/>
              <a:t>timer expires</a:t>
            </a:r>
            <a:r>
              <a:rPr lang="en-US" altLang="zh-CN" dirty="0"/>
              <a:t>, the clock triggers an interrupt, </a:t>
            </a:r>
            <a:r>
              <a:rPr lang="en-US" altLang="zh-CN" b="1" dirty="0"/>
              <a:t>switching to kernel mode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</a:t>
            </a:r>
            <a:r>
              <a:rPr lang="en-US" altLang="zh-CN" dirty="0"/>
              <a:t>processor layer. </a:t>
            </a:r>
            <a:endParaRPr lang="en-US" altLang="zh-CN" dirty="0" smtClean="0"/>
          </a:p>
          <a:p>
            <a:r>
              <a:rPr lang="en-US" altLang="zh-CN" dirty="0" smtClean="0"/>
              <a:t>The </a:t>
            </a:r>
            <a:r>
              <a:rPr lang="en-US" altLang="zh-CN" b="1" dirty="0"/>
              <a:t>clock interrupt handler </a:t>
            </a:r>
            <a:r>
              <a:rPr lang="en-US" altLang="zh-CN" dirty="0"/>
              <a:t>can then invoke an exception handler, </a:t>
            </a:r>
            <a:r>
              <a:rPr lang="en-US" altLang="zh-CN" dirty="0" smtClean="0"/>
              <a:t>which</a:t>
            </a:r>
            <a:r>
              <a:rPr lang="zh-CN" altLang="en-US" dirty="0" smtClean="0"/>
              <a:t> </a:t>
            </a:r>
            <a:r>
              <a:rPr lang="en-US" altLang="zh-CN" dirty="0" smtClean="0"/>
              <a:t>runs </a:t>
            </a:r>
            <a:r>
              <a:rPr lang="en-US" altLang="zh-CN" dirty="0"/>
              <a:t>in the thread layer and </a:t>
            </a:r>
            <a:r>
              <a:rPr lang="en-US" altLang="zh-CN" b="1" dirty="0"/>
              <a:t>forces the currently running thread to yield</a:t>
            </a:r>
            <a:r>
              <a:rPr lang="en-US" altLang="zh-CN" dirty="0"/>
              <a:t>. 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Preemptive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29196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Preemptive </a:t>
            </a:r>
            <a:r>
              <a:rPr lang="en-US" altLang="zh-CN" sz="2800" dirty="0"/>
              <a:t>scheduling </a:t>
            </a:r>
            <a:r>
              <a:rPr lang="en-US" altLang="zh-CN" sz="2800" b="1" dirty="0"/>
              <a:t>requires some changes </a:t>
            </a:r>
            <a:r>
              <a:rPr lang="en-US" altLang="zh-CN" sz="2800" dirty="0"/>
              <a:t>to the thread </a:t>
            </a:r>
            <a:r>
              <a:rPr lang="en-US" altLang="zh-CN" sz="2800" dirty="0" smtClean="0"/>
              <a:t>manager</a:t>
            </a:r>
          </a:p>
          <a:p>
            <a:r>
              <a:rPr lang="en-US" altLang="zh-CN" sz="2800" dirty="0" smtClean="0"/>
              <a:t>Why?</a:t>
            </a:r>
          </a:p>
          <a:p>
            <a:r>
              <a:rPr lang="en-US" altLang="zh-CN" sz="2800" dirty="0" smtClean="0"/>
              <a:t>Consider </a:t>
            </a:r>
            <a:r>
              <a:rPr lang="en-US" altLang="zh-CN" sz="2800" dirty="0"/>
              <a:t>a processor that invokes an interrupt handler that </a:t>
            </a:r>
            <a:r>
              <a:rPr lang="en-US" altLang="zh-CN" sz="2800" dirty="0" smtClean="0"/>
              <a:t>calls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YIELD</a:t>
            </a:r>
            <a:r>
              <a:rPr lang="en-US" altLang="zh-CN" sz="2800" dirty="0"/>
              <a:t>. </a:t>
            </a:r>
            <a:endParaRPr lang="en-US" altLang="zh-CN" sz="2800" dirty="0" smtClean="0"/>
          </a:p>
          <a:p>
            <a:pPr lvl="1"/>
            <a:r>
              <a:rPr lang="en-US" altLang="zh-CN" sz="2400" dirty="0" smtClean="0"/>
              <a:t>If the interrupt happens </a:t>
            </a:r>
            <a:r>
              <a:rPr lang="en-US" altLang="zh-CN" sz="2400" b="1" dirty="0" smtClean="0"/>
              <a:t>right after </a:t>
            </a:r>
            <a:r>
              <a:rPr lang="en-US" altLang="zh-CN" sz="2400" dirty="0" smtClean="0"/>
              <a:t>the thread has acquired</a:t>
            </a:r>
            <a:r>
              <a:rPr lang="zh-CN" altLang="en-US" sz="2400" dirty="0" smtClean="0"/>
              <a:t> </a:t>
            </a:r>
            <a:r>
              <a:rPr lang="en-US" altLang="zh-CN" sz="2400" i="1" dirty="0" err="1" smtClean="0"/>
              <a:t>threadtable_lock</a:t>
            </a:r>
            <a:r>
              <a:rPr lang="en-US" altLang="zh-CN" sz="2400" i="1" dirty="0" smtClean="0"/>
              <a:t> in YIELD</a:t>
            </a:r>
          </a:p>
          <a:p>
            <a:pPr lvl="1"/>
            <a:r>
              <a:rPr lang="en-US" altLang="zh-CN" sz="2400" b="1" dirty="0" smtClean="0"/>
              <a:t>The YIELD call </a:t>
            </a:r>
            <a:r>
              <a:rPr lang="en-US" altLang="zh-CN" sz="2400" dirty="0" smtClean="0"/>
              <a:t>in the handler invokes will create a </a:t>
            </a:r>
            <a:r>
              <a:rPr lang="en-US" altLang="zh-CN" sz="2400" b="1" dirty="0" smtClean="0"/>
              <a:t>deadlock</a:t>
            </a:r>
            <a:endParaRPr lang="en-US" altLang="zh-CN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857760"/>
            <a:ext cx="734008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直接箭头连接符 5"/>
          <p:cNvCxnSpPr/>
          <p:nvPr/>
        </p:nvCxnSpPr>
        <p:spPr>
          <a:xfrm>
            <a:off x="357158" y="5500702"/>
            <a:ext cx="928662" cy="1588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1 -3.33333E-6 L 0.2901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Preemptive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en-US" altLang="zh-CN" dirty="0"/>
              <a:t>The problem is that </a:t>
            </a:r>
            <a:r>
              <a:rPr lang="en-US" altLang="zh-CN" dirty="0" smtClean="0"/>
              <a:t>have </a:t>
            </a:r>
            <a:r>
              <a:rPr lang="en-US" altLang="zh-CN" b="1" dirty="0"/>
              <a:t>concurrent activity </a:t>
            </a:r>
            <a:r>
              <a:rPr lang="en-US" altLang="zh-CN" dirty="0"/>
              <a:t>within the processor </a:t>
            </a:r>
            <a:r>
              <a:rPr lang="en-US" altLang="zh-CN" dirty="0" smtClean="0"/>
              <a:t>layer: </a:t>
            </a:r>
            <a:r>
              <a:rPr lang="en-US" altLang="zh-CN" dirty="0"/>
              <a:t>the thread manager (i.e., YIELD) and the interrupt handler. </a:t>
            </a:r>
            <a:endParaRPr lang="en-US" altLang="zh-CN" dirty="0" smtClean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concurrent </a:t>
            </a:r>
            <a:r>
              <a:rPr lang="en-US" altLang="zh-CN" dirty="0" smtClean="0"/>
              <a:t>execution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within </a:t>
            </a:r>
            <a:r>
              <a:rPr lang="en-US" altLang="zh-CN" dirty="0"/>
              <a:t>the thread layer is </a:t>
            </a:r>
            <a:r>
              <a:rPr lang="en-US" altLang="zh-CN" b="1" dirty="0"/>
              <a:t>coordinated with locks</a:t>
            </a:r>
            <a:r>
              <a:rPr lang="en-US" altLang="zh-CN" dirty="0"/>
              <a:t>, but the processor needs its own mechanism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Enable/disable interrupt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One solution to avoid the interrupt instruction stream interfering with the </a:t>
            </a:r>
            <a:r>
              <a:rPr lang="en-US" altLang="zh-CN" dirty="0" smtClean="0"/>
              <a:t>processor</a:t>
            </a:r>
            <a:r>
              <a:rPr lang="zh-CN" altLang="en-US" dirty="0" smtClean="0"/>
              <a:t> </a:t>
            </a:r>
            <a:r>
              <a:rPr lang="en-US" altLang="zh-CN" dirty="0" smtClean="0"/>
              <a:t>instruction </a:t>
            </a:r>
            <a:r>
              <a:rPr lang="en-US" altLang="zh-CN" dirty="0"/>
              <a:t>stream is to </a:t>
            </a:r>
            <a:r>
              <a:rPr lang="en-US" altLang="zh-CN" b="1" dirty="0"/>
              <a:t>enable/disable interrupts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r>
              <a:rPr lang="en-US" altLang="zh-CN" b="1" dirty="0" smtClean="0"/>
              <a:t>Disabling </a:t>
            </a:r>
            <a:r>
              <a:rPr lang="en-US" altLang="zh-CN" b="1" dirty="0"/>
              <a:t>interrupts </a:t>
            </a:r>
            <a:r>
              <a:rPr lang="en-US" altLang="zh-CN" dirty="0"/>
              <a:t>for a region </a:t>
            </a:r>
            <a:r>
              <a:rPr lang="en-US" altLang="zh-CN" b="1" dirty="0" smtClean="0"/>
              <a:t>greater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 </a:t>
            </a:r>
            <a:r>
              <a:rPr lang="en-US" altLang="zh-CN" dirty="0"/>
              <a:t>the region in which the </a:t>
            </a:r>
            <a:r>
              <a:rPr lang="en-US" altLang="zh-CN" i="1" dirty="0" err="1"/>
              <a:t>threadtable_lock</a:t>
            </a:r>
            <a:r>
              <a:rPr lang="en-US" altLang="zh-CN" i="1" dirty="0"/>
              <a:t> </a:t>
            </a:r>
            <a:r>
              <a:rPr lang="en-US" altLang="zh-CN" dirty="0"/>
              <a:t>is set </a:t>
            </a:r>
            <a:r>
              <a:rPr lang="en-US" altLang="zh-CN" b="1" dirty="0"/>
              <a:t>ensures</a:t>
            </a:r>
            <a:r>
              <a:rPr lang="en-US" altLang="zh-CN" dirty="0"/>
              <a:t> that both streams are </a:t>
            </a:r>
            <a:r>
              <a:rPr lang="en-US" altLang="zh-CN" dirty="0" smtClean="0"/>
              <a:t>separate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before-or-after </a:t>
            </a:r>
            <a:r>
              <a:rPr lang="en-US" altLang="zh-CN" dirty="0"/>
              <a:t>actions. </a:t>
            </a:r>
            <a:endParaRPr lang="en-US" altLang="zh-CN" dirty="0" smtClean="0"/>
          </a:p>
          <a:p>
            <a:r>
              <a:rPr lang="en-US" altLang="zh-CN" b="1" dirty="0" smtClean="0"/>
              <a:t>When </a:t>
            </a:r>
            <a:r>
              <a:rPr lang="en-US" altLang="zh-CN" b="1" dirty="0"/>
              <a:t>a thread is about to acquire the </a:t>
            </a:r>
            <a:r>
              <a:rPr lang="en-US" altLang="zh-CN" b="1" i="1" dirty="0" err="1"/>
              <a:t>threadtable_lock</a:t>
            </a:r>
            <a:r>
              <a:rPr lang="en-US" altLang="zh-CN" b="1" dirty="0"/>
              <a:t>, it also </a:t>
            </a:r>
            <a:r>
              <a:rPr lang="en-US" altLang="zh-CN" b="1" dirty="0" smtClean="0"/>
              <a:t>disables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interrupts </a:t>
            </a:r>
            <a:r>
              <a:rPr lang="en-US" altLang="zh-CN" b="1" dirty="0"/>
              <a:t>on its processor. </a:t>
            </a:r>
            <a:endParaRPr lang="en-US" altLang="zh-CN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Contents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lnSpcReduction="10000"/>
          </a:bodyPr>
          <a:lstStyle/>
          <a:p>
            <a:r>
              <a:rPr lang="en-US" altLang="zh-CN" b="1" dirty="0" smtClean="0"/>
              <a:t>Review</a:t>
            </a:r>
          </a:p>
          <a:p>
            <a:r>
              <a:rPr lang="en-US" altLang="zh-CN" b="1" dirty="0" smtClean="0"/>
              <a:t>Thread manager</a:t>
            </a:r>
          </a:p>
          <a:p>
            <a:r>
              <a:rPr lang="en-US" altLang="zh-CN" b="1" dirty="0" smtClean="0"/>
              <a:t>ALLOCATE_THREAD</a:t>
            </a:r>
          </a:p>
          <a:p>
            <a:r>
              <a:rPr lang="en-US" altLang="zh-CN" b="1" dirty="0" smtClean="0"/>
              <a:t>YIELD</a:t>
            </a:r>
          </a:p>
          <a:p>
            <a:r>
              <a:rPr lang="en-US" altLang="zh-CN" b="1" dirty="0" err="1" smtClean="0"/>
              <a:t>Nonpreemptive</a:t>
            </a:r>
            <a:r>
              <a:rPr lang="en-US" altLang="zh-CN" b="1" dirty="0" smtClean="0"/>
              <a:t> scheduling</a:t>
            </a:r>
          </a:p>
          <a:p>
            <a:r>
              <a:rPr lang="en-US" altLang="zh-CN" b="1" dirty="0" smtClean="0"/>
              <a:t>Cooperative scheduling</a:t>
            </a:r>
          </a:p>
          <a:p>
            <a:r>
              <a:rPr lang="en-US" altLang="zh-CN" b="1" dirty="0" smtClean="0"/>
              <a:t>Preemptive scheduling</a:t>
            </a:r>
          </a:p>
          <a:p>
            <a:r>
              <a:rPr lang="en-US" altLang="zh-CN" b="1" dirty="0" smtClean="0"/>
              <a:t>Enable/disable interrupt</a:t>
            </a:r>
          </a:p>
          <a:p>
            <a:r>
              <a:rPr lang="en-US" altLang="zh-CN" b="1" dirty="0" smtClean="0"/>
              <a:t>Enforcing modularity with preemptive threads scheduling</a:t>
            </a:r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Enable/disable interrupt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Now </a:t>
            </a:r>
            <a:r>
              <a:rPr lang="en-US" altLang="zh-CN" dirty="0"/>
              <a:t>the processor will </a:t>
            </a:r>
            <a:r>
              <a:rPr lang="en-US" altLang="zh-CN" b="1" dirty="0"/>
              <a:t>not switch </a:t>
            </a:r>
            <a:r>
              <a:rPr lang="en-US" altLang="zh-CN" dirty="0"/>
              <a:t>to an interrupt handler </a:t>
            </a:r>
            <a:r>
              <a:rPr lang="en-US" altLang="zh-CN" dirty="0" smtClean="0"/>
              <a:t>when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 </a:t>
            </a:r>
            <a:r>
              <a:rPr lang="en-US" altLang="zh-CN" dirty="0"/>
              <a:t>interrupt arrives; interrupts are </a:t>
            </a:r>
            <a:r>
              <a:rPr lang="en-US" altLang="zh-CN" b="1" dirty="0"/>
              <a:t>delayed</a:t>
            </a:r>
            <a:r>
              <a:rPr lang="en-US" altLang="zh-CN" dirty="0"/>
              <a:t> until they are enabled again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After </a:t>
            </a:r>
            <a:r>
              <a:rPr lang="en-US" altLang="zh-CN" dirty="0"/>
              <a:t>the thread </a:t>
            </a:r>
            <a:r>
              <a:rPr lang="en-US" altLang="zh-CN" dirty="0" smtClean="0"/>
              <a:t>has</a:t>
            </a:r>
            <a:r>
              <a:rPr lang="zh-CN" altLang="en-US" dirty="0" smtClean="0"/>
              <a:t> </a:t>
            </a:r>
            <a:r>
              <a:rPr lang="en-US" altLang="zh-CN" dirty="0" smtClean="0"/>
              <a:t>released </a:t>
            </a:r>
            <a:r>
              <a:rPr lang="en-US" altLang="zh-CN" dirty="0"/>
              <a:t>the </a:t>
            </a:r>
            <a:r>
              <a:rPr lang="en-US" altLang="zh-CN" i="1" dirty="0" err="1"/>
              <a:t>threadtable_lock</a:t>
            </a:r>
            <a:r>
              <a:rPr lang="en-US" altLang="zh-CN" i="1" dirty="0"/>
              <a:t>, </a:t>
            </a:r>
            <a:r>
              <a:rPr lang="en-US" altLang="zh-CN" dirty="0"/>
              <a:t>it safe to </a:t>
            </a:r>
            <a:r>
              <a:rPr lang="en-US" altLang="zh-CN" dirty="0" err="1"/>
              <a:t>reenable</a:t>
            </a:r>
            <a:r>
              <a:rPr lang="en-US" altLang="zh-CN" dirty="0"/>
              <a:t> interrupts</a:t>
            </a:r>
            <a:r>
              <a:rPr lang="en-US" altLang="zh-CN" i="1" dirty="0"/>
              <a:t>. </a:t>
            </a:r>
            <a:endParaRPr lang="en-US" altLang="zh-CN" i="1" dirty="0" smtClean="0"/>
          </a:p>
          <a:p>
            <a:r>
              <a:rPr lang="en-US" altLang="zh-CN" dirty="0" smtClean="0"/>
              <a:t>Any </a:t>
            </a:r>
            <a:r>
              <a:rPr lang="en-US" altLang="zh-CN" dirty="0"/>
              <a:t>pending interrupts will </a:t>
            </a:r>
            <a:r>
              <a:rPr lang="en-US" altLang="zh-CN" dirty="0" smtClean="0"/>
              <a:t>then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execute immediately</a:t>
            </a:r>
          </a:p>
          <a:p>
            <a:r>
              <a:rPr lang="en-US" altLang="zh-CN" dirty="0" smtClean="0"/>
              <a:t>It is now safe </a:t>
            </a:r>
          </a:p>
          <a:p>
            <a:pPr lvl="1"/>
            <a:r>
              <a:rPr lang="en-US" altLang="zh-CN" dirty="0" smtClean="0"/>
              <a:t>no thread can be inside 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thread manager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Enforcing modularity with preemptive threads scheduling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/>
              <a:t>Preemptive scheduling </a:t>
            </a:r>
            <a:r>
              <a:rPr lang="en-US" altLang="zh-CN" dirty="0"/>
              <a:t>is the mechanism that </a:t>
            </a:r>
            <a:r>
              <a:rPr lang="en-US" altLang="zh-CN" b="1" dirty="0"/>
              <a:t>enforces modularity</a:t>
            </a:r>
            <a:r>
              <a:rPr lang="en-US" altLang="zh-CN" dirty="0"/>
              <a:t> among </a:t>
            </a:r>
            <a:r>
              <a:rPr lang="en-US" altLang="zh-CN" dirty="0" smtClean="0"/>
              <a:t>threads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It </a:t>
            </a:r>
            <a:r>
              <a:rPr lang="en-US" altLang="zh-CN" b="1" dirty="0"/>
              <a:t>isolates</a:t>
            </a:r>
            <a:r>
              <a:rPr lang="en-US" altLang="zh-CN" dirty="0"/>
              <a:t> threads from </a:t>
            </a:r>
            <a:r>
              <a:rPr lang="en-US" altLang="zh-CN" b="1" dirty="0"/>
              <a:t>one another’s behavior</a:t>
            </a:r>
            <a:r>
              <a:rPr lang="en-US" altLang="zh-CN" dirty="0"/>
              <a:t>, guaranteeing that no thread can </a:t>
            </a:r>
            <a:r>
              <a:rPr lang="en-US" altLang="zh-CN" dirty="0" smtClean="0"/>
              <a:t>halt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</a:t>
            </a:r>
            <a:r>
              <a:rPr lang="en-US" altLang="zh-CN" dirty="0"/>
              <a:t>progress of other threads. </a:t>
            </a:r>
            <a:endParaRPr lang="en-US" altLang="zh-CN" dirty="0" smtClean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programmer can thus write a module as a </a:t>
            </a:r>
            <a:r>
              <a:rPr lang="en-US" altLang="zh-CN" dirty="0" smtClean="0"/>
              <a:t>standard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computer </a:t>
            </a:r>
            <a:r>
              <a:rPr lang="en-US" altLang="zh-CN" dirty="0"/>
              <a:t>program, execute it with its own thread, and not have to worry about any </a:t>
            </a:r>
            <a:r>
              <a:rPr lang="en-US" altLang="zh-CN" dirty="0" smtClean="0"/>
              <a:t>other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modules </a:t>
            </a:r>
            <a:r>
              <a:rPr lang="en-US" altLang="zh-CN" dirty="0"/>
              <a:t>in the system. 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Enforcing modularity with preemptive threads scheduling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Even </a:t>
            </a:r>
            <a:r>
              <a:rPr lang="en-US" altLang="zh-CN" dirty="0"/>
              <a:t>though several programs are sharing the </a:t>
            </a:r>
            <a:r>
              <a:rPr lang="en-US" altLang="zh-CN" dirty="0" smtClean="0"/>
              <a:t>processors</a:t>
            </a:r>
          </a:p>
          <a:p>
            <a:r>
              <a:rPr lang="en-US" altLang="zh-CN" dirty="0" smtClean="0"/>
              <a:t>Programmers </a:t>
            </a:r>
            <a:r>
              <a:rPr lang="en-US" altLang="zh-CN" dirty="0"/>
              <a:t>can consider </a:t>
            </a:r>
            <a:r>
              <a:rPr lang="en-US" altLang="zh-CN" b="1" dirty="0"/>
              <a:t>each module </a:t>
            </a:r>
            <a:r>
              <a:rPr lang="en-US" altLang="zh-CN" b="1" dirty="0" smtClean="0"/>
              <a:t>independently</a:t>
            </a:r>
            <a:endParaRPr lang="en-US" altLang="zh-CN" dirty="0" smtClean="0"/>
          </a:p>
          <a:p>
            <a:r>
              <a:rPr lang="en-US" altLang="zh-CN" dirty="0" smtClean="0"/>
              <a:t>Programmers can </a:t>
            </a:r>
            <a:r>
              <a:rPr lang="en-US" altLang="zh-CN" dirty="0"/>
              <a:t>think of </a:t>
            </a:r>
            <a:r>
              <a:rPr lang="en-US" altLang="zh-CN" b="1" dirty="0"/>
              <a:t>each module </a:t>
            </a:r>
            <a:r>
              <a:rPr lang="en-US" altLang="zh-CN" b="1" dirty="0" smtClean="0"/>
              <a:t>as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having </a:t>
            </a:r>
            <a:r>
              <a:rPr lang="en-US" altLang="zh-CN" b="1" dirty="0"/>
              <a:t>a processor to </a:t>
            </a:r>
            <a:r>
              <a:rPr lang="en-US" altLang="zh-CN" b="1" dirty="0" smtClean="0"/>
              <a:t>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Enforcing modularity with preemptive threads scheduling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en-US" altLang="zh-CN" dirty="0" smtClean="0"/>
              <a:t>Furthermore</a:t>
            </a:r>
          </a:p>
          <a:p>
            <a:r>
              <a:rPr lang="en-US" altLang="zh-CN" dirty="0" smtClean="0"/>
              <a:t>If a programming error causes a module to enter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into an </a:t>
            </a:r>
            <a:r>
              <a:rPr lang="en-US" altLang="zh-CN" b="1" dirty="0" smtClean="0"/>
              <a:t>endless loop</a:t>
            </a:r>
          </a:p>
          <a:p>
            <a:r>
              <a:rPr lang="en-US" altLang="zh-CN" dirty="0" smtClean="0"/>
              <a:t>Another module </a:t>
            </a:r>
            <a:r>
              <a:rPr lang="en-US" altLang="zh-CN" b="1" dirty="0" smtClean="0"/>
              <a:t>can</a:t>
            </a:r>
            <a:r>
              <a:rPr lang="en-US" altLang="zh-CN" dirty="0" smtClean="0"/>
              <a:t> get a chance to </a:t>
            </a:r>
            <a:r>
              <a:rPr lang="en-US" altLang="zh-CN" b="1" dirty="0" smtClean="0"/>
              <a:t>run</a:t>
            </a:r>
            <a:r>
              <a:rPr lang="en-US" altLang="zh-CN" dirty="0" smtClean="0"/>
              <a:t> at 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</a:t>
            </a:r>
          </a:p>
          <a:p>
            <a:r>
              <a:rPr lang="en-US" altLang="zh-CN" dirty="0" smtClean="0"/>
              <a:t>So the user can destroy the ill-behaving thread </a:t>
            </a:r>
          </a:p>
          <a:p>
            <a:pPr lvl="1"/>
            <a:r>
              <a:rPr lang="en-US" altLang="zh-CN" dirty="0" smtClean="0"/>
              <a:t>calling THREAD_DESTROY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procedure</a:t>
            </a:r>
            <a:endParaRPr lang="zh-CN" altLang="en-US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PRINCIPLES OF </a:t>
            </a:r>
            <a:br>
              <a:rPr lang="en-US" altLang="zh-CN" b="1" i="1" dirty="0" smtClean="0"/>
            </a:br>
            <a:r>
              <a:rPr lang="en-US" altLang="zh-CN" b="1" i="1" dirty="0" smtClean="0"/>
              <a:t>COMPUTER SYSTEM DESIGN:</a:t>
            </a:r>
            <a:br>
              <a:rPr lang="en-US" altLang="zh-CN" b="1" i="1" dirty="0" smtClean="0"/>
            </a:br>
            <a:r>
              <a:rPr lang="en-US" altLang="zh-CN" b="1" i="1" dirty="0" smtClean="0"/>
              <a:t>AN INTRODUCTION</a:t>
            </a:r>
          </a:p>
          <a:p>
            <a:pPr lvl="1"/>
            <a:r>
              <a:rPr lang="nb-NO" altLang="zh-CN" dirty="0" smtClean="0"/>
              <a:t>Jerome H. Saltzer</a:t>
            </a:r>
          </a:p>
          <a:p>
            <a:pPr lvl="1"/>
            <a:r>
              <a:rPr lang="nb-NO" altLang="zh-CN" dirty="0" smtClean="0"/>
              <a:t>M. Frans Kaashoek</a:t>
            </a:r>
          </a:p>
          <a:p>
            <a:r>
              <a:rPr lang="en-US" altLang="zh-CN" dirty="0" smtClean="0"/>
              <a:t>Department of Electrical Engineering and Computer Science</a:t>
            </a:r>
            <a:br>
              <a:rPr lang="en-US" altLang="zh-CN" dirty="0" smtClean="0"/>
            </a:br>
            <a:r>
              <a:rPr lang="en-US" altLang="zh-CN" dirty="0" smtClean="0"/>
              <a:t>Massachusetts Institute of Technology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2800" dirty="0" smtClean="0"/>
              <a:t>CHAPTER 5</a:t>
            </a:r>
            <a:br>
              <a:rPr lang="en-US" altLang="zh-CN" sz="2800" dirty="0" smtClean="0"/>
            </a:br>
            <a:r>
              <a:rPr lang="en-US" altLang="zh-CN" sz="2800" dirty="0" smtClean="0"/>
              <a:t>ENFORCING MODULARITY WITH VIRTUALIZATION</a:t>
            </a:r>
            <a:br>
              <a:rPr lang="en-US" altLang="zh-CN" sz="2800" dirty="0" smtClean="0"/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5.1. Client/server organization within a computer using virtualization</a:t>
            </a:r>
          </a:p>
          <a:p>
            <a:r>
              <a:rPr lang="en-US" altLang="zh-CN" dirty="0" smtClean="0"/>
              <a:t>5.2. Virtual links using SEND, RECEIVE, and a bounded buffer</a:t>
            </a:r>
          </a:p>
          <a:p>
            <a:r>
              <a:rPr lang="en-US" altLang="zh-CN" dirty="0" smtClean="0"/>
              <a:t>5.3. Enforcing modularity with domains</a:t>
            </a:r>
          </a:p>
          <a:p>
            <a:r>
              <a:rPr lang="en-US" altLang="zh-CN" dirty="0" smtClean="0"/>
              <a:t>5.4. </a:t>
            </a:r>
            <a:r>
              <a:rPr lang="en-US" altLang="zh-CN" dirty="0" err="1" smtClean="0"/>
              <a:t>Virtualizing</a:t>
            </a:r>
            <a:r>
              <a:rPr lang="en-US" altLang="zh-CN" dirty="0" smtClean="0"/>
              <a:t> memory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5.5. </a:t>
            </a:r>
            <a:r>
              <a:rPr lang="en-US" altLang="zh-CN" dirty="0" err="1" smtClean="0">
                <a:solidFill>
                  <a:srgbClr val="FF0000"/>
                </a:solidFill>
              </a:rPr>
              <a:t>Virtualizing</a:t>
            </a:r>
            <a:r>
              <a:rPr lang="en-US" altLang="zh-CN" dirty="0" smtClean="0">
                <a:solidFill>
                  <a:srgbClr val="FF0000"/>
                </a:solidFill>
              </a:rPr>
              <a:t> processors using threads</a:t>
            </a:r>
          </a:p>
          <a:p>
            <a:r>
              <a:rPr lang="en-US" altLang="zh-CN" dirty="0" smtClean="0"/>
              <a:t>5.6. Thread primitives for sequence coordination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1AD2-7AAC-4C8D-9852-11509F635D41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Thank you! </a:t>
            </a:r>
            <a:endParaRPr lang="zh-CN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Appendix: Implementing </a:t>
            </a:r>
            <a:r>
              <a:rPr lang="en-US" altLang="zh-CN" b="1" dirty="0"/>
              <a:t>YIELD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86412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Assume: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There </a:t>
            </a:r>
            <a:r>
              <a:rPr lang="en-US" altLang="zh-CN" dirty="0">
                <a:solidFill>
                  <a:srgbClr val="0070C0"/>
                </a:solidFill>
              </a:rPr>
              <a:t>are fewer than </a:t>
            </a:r>
            <a:r>
              <a:rPr lang="en-US" altLang="zh-CN" dirty="0" smtClean="0">
                <a:solidFill>
                  <a:srgbClr val="0070C0"/>
                </a:solidFill>
              </a:rPr>
              <a:t>7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processors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7 </a:t>
            </a:r>
            <a:r>
              <a:rPr lang="en-US" altLang="zh-CN" dirty="0">
                <a:solidFill>
                  <a:srgbClr val="0070C0"/>
                </a:solidFill>
              </a:rPr>
              <a:t>threads run in the </a:t>
            </a:r>
            <a:r>
              <a:rPr lang="en-US" altLang="zh-CN" dirty="0" smtClean="0">
                <a:solidFill>
                  <a:srgbClr val="0070C0"/>
                </a:solidFill>
              </a:rPr>
              <a:t>same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address space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dirty="0">
                <a:solidFill>
                  <a:srgbClr val="0070C0"/>
                </a:solidFill>
              </a:rPr>
              <a:t>threads are already </a:t>
            </a:r>
            <a:r>
              <a:rPr lang="en-US" altLang="zh-CN" dirty="0" smtClean="0">
                <a:solidFill>
                  <a:srgbClr val="0070C0"/>
                </a:solidFill>
              </a:rPr>
              <a:t>running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The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implementation relies </a:t>
            </a:r>
            <a:r>
              <a:rPr lang="en-US" altLang="zh-CN" dirty="0">
                <a:solidFill>
                  <a:srgbClr val="0070C0"/>
                </a:solidFill>
              </a:rPr>
              <a:t>on 4 procedures: 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GET_THREAD_ID 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ENTER_PROCESSOR_LAYER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EXIT_PROCESSOR_LAYER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SCHEDULER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/>
          <a:lstStyle/>
          <a:p>
            <a:r>
              <a:rPr lang="en-US" altLang="zh-CN" dirty="0" smtClean="0"/>
              <a:t>Shared structures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2571767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Two </a:t>
            </a:r>
            <a:r>
              <a:rPr lang="en-US" altLang="zh-CN" dirty="0">
                <a:solidFill>
                  <a:srgbClr val="0070C0"/>
                </a:solidFill>
              </a:rPr>
              <a:t>shared </a:t>
            </a:r>
            <a:r>
              <a:rPr lang="en-US" altLang="zh-CN" dirty="0" smtClean="0">
                <a:solidFill>
                  <a:srgbClr val="0070C0"/>
                </a:solidFill>
              </a:rPr>
              <a:t>arrays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are maintained: 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i="1" dirty="0">
                <a:solidFill>
                  <a:srgbClr val="0070C0"/>
                </a:solidFill>
              </a:rPr>
              <a:t>processor </a:t>
            </a:r>
            <a:r>
              <a:rPr lang="en-US" altLang="zh-CN" i="1" dirty="0" smtClean="0">
                <a:solidFill>
                  <a:srgbClr val="0070C0"/>
                </a:solidFill>
              </a:rPr>
              <a:t>table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i="1" dirty="0">
                <a:solidFill>
                  <a:srgbClr val="0070C0"/>
                </a:solidFill>
              </a:rPr>
              <a:t>thread </a:t>
            </a:r>
            <a:r>
              <a:rPr lang="en-US" altLang="zh-CN" i="1" dirty="0" smtClean="0">
                <a:solidFill>
                  <a:srgbClr val="0070C0"/>
                </a:solidFill>
              </a:rPr>
              <a:t>table</a:t>
            </a:r>
          </a:p>
          <a:p>
            <a:r>
              <a:rPr lang="en-US" altLang="zh-CN" i="1" dirty="0" smtClean="0">
                <a:solidFill>
                  <a:srgbClr val="0070C0"/>
                </a:solidFill>
              </a:rPr>
              <a:t>The </a:t>
            </a:r>
            <a:r>
              <a:rPr lang="en-US" altLang="zh-CN" i="1" dirty="0" err="1">
                <a:solidFill>
                  <a:srgbClr val="0070C0"/>
                </a:solidFill>
              </a:rPr>
              <a:t>processor_table</a:t>
            </a:r>
            <a:r>
              <a:rPr lang="en-US" altLang="zh-CN" i="1" dirty="0">
                <a:solidFill>
                  <a:srgbClr val="0070C0"/>
                </a:solidFill>
              </a:rPr>
              <a:t> array records information for </a:t>
            </a:r>
            <a:r>
              <a:rPr lang="en-US" altLang="zh-CN" i="1" dirty="0" smtClean="0">
                <a:solidFill>
                  <a:srgbClr val="0070C0"/>
                </a:solidFill>
              </a:rPr>
              <a:t>each</a:t>
            </a:r>
            <a:r>
              <a:rPr lang="zh-CN" altLang="en-US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processor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429132"/>
            <a:ext cx="889833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/>
          <a:lstStyle/>
          <a:p>
            <a:r>
              <a:rPr lang="en-US" altLang="zh-CN" b="1" dirty="0" smtClean="0"/>
              <a:t>GET_THREAD_ID()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7"/>
            <a:ext cx="8401080" cy="3214709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dirty="0">
                <a:solidFill>
                  <a:srgbClr val="0070C0"/>
                </a:solidFill>
              </a:rPr>
              <a:t>procedure </a:t>
            </a:r>
            <a:r>
              <a:rPr lang="en-US" altLang="zh-CN" dirty="0" smtClean="0">
                <a:solidFill>
                  <a:srgbClr val="0070C0"/>
                </a:solidFill>
              </a:rPr>
              <a:t>GET_THREAD_ID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returns </a:t>
            </a:r>
            <a:r>
              <a:rPr lang="en-US" altLang="zh-CN" dirty="0">
                <a:solidFill>
                  <a:srgbClr val="0070C0"/>
                </a:solidFill>
              </a:rPr>
              <a:t>the identity of the thread running on processor CPUID (line </a:t>
            </a:r>
            <a:r>
              <a:rPr lang="en-US" altLang="zh-CN" i="1" dirty="0">
                <a:solidFill>
                  <a:srgbClr val="0070C0"/>
                </a:solidFill>
              </a:rPr>
              <a:t>7). </a:t>
            </a:r>
            <a:endParaRPr lang="en-US" altLang="zh-CN" i="1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The procedure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GET_THREAD_ID </a:t>
            </a:r>
            <a:r>
              <a:rPr lang="en-US" altLang="zh-CN" dirty="0">
                <a:solidFill>
                  <a:srgbClr val="0070C0"/>
                </a:solidFill>
              </a:rPr>
              <a:t>virtualizes the register CPUID to create a virtual ID register for each thread</a:t>
            </a:r>
            <a:r>
              <a:rPr lang="en-US" altLang="zh-CN" dirty="0" smtClean="0">
                <a:solidFill>
                  <a:srgbClr val="0070C0"/>
                </a:solidFill>
              </a:rPr>
              <a:t>,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which </a:t>
            </a:r>
            <a:r>
              <a:rPr lang="en-US" altLang="zh-CN" dirty="0">
                <a:solidFill>
                  <a:srgbClr val="0070C0"/>
                </a:solidFill>
              </a:rPr>
              <a:t>records a thread’s identity.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500570"/>
            <a:ext cx="889833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Review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 have assumed </a:t>
            </a:r>
            <a:r>
              <a:rPr lang="en-US" altLang="zh-CN" dirty="0"/>
              <a:t>that </a:t>
            </a:r>
            <a:r>
              <a:rPr lang="en-US" altLang="zh-CN" dirty="0" smtClean="0"/>
              <a:t>there was </a:t>
            </a:r>
            <a:r>
              <a:rPr lang="en-US" altLang="zh-CN" dirty="0"/>
              <a:t>a separate processor available to run each thread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E.g.</a:t>
            </a:r>
            <a:r>
              <a:rPr lang="zh-CN" altLang="en-US" dirty="0" smtClean="0"/>
              <a:t> </a:t>
            </a:r>
            <a:r>
              <a:rPr lang="en-US" altLang="zh-CN" dirty="0" smtClean="0"/>
              <a:t>client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server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thread</a:t>
            </a:r>
          </a:p>
          <a:p>
            <a:r>
              <a:rPr lang="en-US" altLang="zh-CN" dirty="0" smtClean="0"/>
              <a:t>So it requires as many processors as threads</a:t>
            </a:r>
          </a:p>
          <a:p>
            <a:r>
              <a:rPr lang="en-US" altLang="zh-CN" dirty="0" smtClean="0"/>
              <a:t>Do processors can be shared by threads?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YIELD()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371477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dirty="0">
                <a:solidFill>
                  <a:srgbClr val="0070C0"/>
                </a:solidFill>
              </a:rPr>
              <a:t>processor layer works as </a:t>
            </a:r>
            <a:r>
              <a:rPr lang="en-US" altLang="zh-CN" dirty="0" smtClean="0">
                <a:solidFill>
                  <a:srgbClr val="0070C0"/>
                </a:solidFill>
              </a:rPr>
              <a:t>follows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Suppose </a:t>
            </a:r>
            <a:r>
              <a:rPr lang="en-US" altLang="zh-CN" dirty="0">
                <a:solidFill>
                  <a:srgbClr val="0070C0"/>
                </a:solidFill>
              </a:rPr>
              <a:t>that </a:t>
            </a:r>
            <a:r>
              <a:rPr lang="en-US" altLang="zh-CN" dirty="0" smtClean="0">
                <a:solidFill>
                  <a:srgbClr val="0070C0"/>
                </a:solidFill>
              </a:rPr>
              <a:t>two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processors</a:t>
            </a:r>
            <a:r>
              <a:rPr lang="en-US" altLang="zh-CN" dirty="0">
                <a:solidFill>
                  <a:srgbClr val="0070C0"/>
                </a:solidFill>
              </a:rPr>
              <a:t>, A and B, are busy running seven threads 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thread 0 </a:t>
            </a:r>
            <a:r>
              <a:rPr lang="en-US" altLang="zh-CN" dirty="0">
                <a:solidFill>
                  <a:srgbClr val="0070C0"/>
                </a:solidFill>
              </a:rPr>
              <a:t>is running </a:t>
            </a:r>
            <a:r>
              <a:rPr lang="en-US" altLang="zh-CN" dirty="0" smtClean="0">
                <a:solidFill>
                  <a:srgbClr val="0070C0"/>
                </a:solidFill>
              </a:rPr>
              <a:t>on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processor </a:t>
            </a:r>
            <a:r>
              <a:rPr lang="en-US" altLang="zh-CN" dirty="0">
                <a:solidFill>
                  <a:srgbClr val="0070C0"/>
                </a:solidFill>
              </a:rPr>
              <a:t>A, calls </a:t>
            </a:r>
            <a:r>
              <a:rPr lang="en-US" altLang="zh-CN" b="1" dirty="0">
                <a:solidFill>
                  <a:srgbClr val="0070C0"/>
                </a:solidFill>
              </a:rPr>
              <a:t>YIELD</a:t>
            </a:r>
            <a:r>
              <a:rPr lang="en-US" altLang="zh-CN" dirty="0">
                <a:solidFill>
                  <a:srgbClr val="0070C0"/>
                </a:solidFill>
              </a:rPr>
              <a:t>. 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YIELD </a:t>
            </a:r>
            <a:r>
              <a:rPr lang="en-US" altLang="zh-CN" dirty="0">
                <a:solidFill>
                  <a:srgbClr val="0070C0"/>
                </a:solidFill>
              </a:rPr>
              <a:t>acquires </a:t>
            </a:r>
            <a:r>
              <a:rPr lang="en-US" altLang="zh-CN" b="1" i="1" dirty="0" err="1">
                <a:solidFill>
                  <a:srgbClr val="0070C0"/>
                </a:solidFill>
              </a:rPr>
              <a:t>threadtable_lock</a:t>
            </a:r>
            <a:r>
              <a:rPr lang="en-US" altLang="zh-CN" i="1" dirty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(line 9) 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YIELD </a:t>
            </a:r>
            <a:r>
              <a:rPr lang="en-US" altLang="zh-CN" dirty="0">
                <a:solidFill>
                  <a:srgbClr val="0070C0"/>
                </a:solidFill>
              </a:rPr>
              <a:t>then calls </a:t>
            </a:r>
            <a:r>
              <a:rPr lang="en-US" altLang="zh-CN" b="1" dirty="0">
                <a:solidFill>
                  <a:srgbClr val="0070C0"/>
                </a:solidFill>
              </a:rPr>
              <a:t>ENTER_PROCESSOR_LAYER</a:t>
            </a:r>
            <a:r>
              <a:rPr lang="en-US" altLang="zh-CN" dirty="0">
                <a:solidFill>
                  <a:srgbClr val="0070C0"/>
                </a:solidFill>
              </a:rPr>
              <a:t> to release its </a:t>
            </a:r>
            <a:r>
              <a:rPr lang="en-US" altLang="zh-CN" dirty="0" smtClean="0">
                <a:solidFill>
                  <a:srgbClr val="0070C0"/>
                </a:solidFill>
              </a:rPr>
              <a:t>processor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4857760"/>
            <a:ext cx="638268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ENTER_PROCESSOR_LAYER()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The statement on line </a:t>
            </a:r>
            <a:r>
              <a:rPr lang="en-US" altLang="zh-CN" i="1" dirty="0">
                <a:solidFill>
                  <a:srgbClr val="0070C0"/>
                </a:solidFill>
              </a:rPr>
              <a:t>14 records that the calling thread will no longer be running </a:t>
            </a:r>
            <a:r>
              <a:rPr lang="en-US" altLang="zh-CN" i="1" dirty="0" smtClean="0">
                <a:solidFill>
                  <a:srgbClr val="0070C0"/>
                </a:solidFill>
              </a:rPr>
              <a:t>on</a:t>
            </a:r>
            <a:r>
              <a:rPr lang="zh-CN" altLang="en-US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dirty="0">
                <a:solidFill>
                  <a:srgbClr val="0070C0"/>
                </a:solidFill>
              </a:rPr>
              <a:t>processor, but that it is </a:t>
            </a:r>
            <a:r>
              <a:rPr lang="en-US" altLang="zh-CN" dirty="0" err="1">
                <a:solidFill>
                  <a:srgbClr val="0070C0"/>
                </a:solidFill>
              </a:rPr>
              <a:t>runnable</a:t>
            </a:r>
            <a:r>
              <a:rPr lang="en-US" altLang="zh-CN" dirty="0">
                <a:solidFill>
                  <a:srgbClr val="0070C0"/>
                </a:solidFill>
              </a:rPr>
              <a:t>. 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That </a:t>
            </a:r>
            <a:r>
              <a:rPr lang="en-US" altLang="zh-CN" dirty="0">
                <a:solidFill>
                  <a:srgbClr val="0070C0"/>
                </a:solidFill>
              </a:rPr>
              <a:t>is, if there are no other threads waiting to run, </a:t>
            </a:r>
            <a:r>
              <a:rPr lang="en-US" altLang="zh-CN" dirty="0" smtClean="0">
                <a:solidFill>
                  <a:srgbClr val="0070C0"/>
                </a:solidFill>
              </a:rPr>
              <a:t>the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processor </a:t>
            </a:r>
            <a:r>
              <a:rPr lang="en-US" altLang="zh-CN" dirty="0">
                <a:solidFill>
                  <a:srgbClr val="0070C0"/>
                </a:solidFill>
              </a:rPr>
              <a:t>layer can schedule thread 0 again.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286388"/>
            <a:ext cx="871004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ENTER_PROCESSOR_LAYER()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00109"/>
            <a:ext cx="8229600" cy="4572031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Line </a:t>
            </a:r>
            <a:r>
              <a:rPr lang="en-US" altLang="zh-CN" i="1" dirty="0">
                <a:solidFill>
                  <a:srgbClr val="0070C0"/>
                </a:solidFill>
              </a:rPr>
              <a:t>15 saves thread 0’s stack pointer </a:t>
            </a:r>
            <a:r>
              <a:rPr lang="en-US" altLang="zh-CN" i="1" dirty="0" smtClean="0">
                <a:solidFill>
                  <a:srgbClr val="0070C0"/>
                </a:solidFill>
              </a:rPr>
              <a:t>into </a:t>
            </a:r>
            <a:r>
              <a:rPr lang="en-US" altLang="zh-CN" i="1" dirty="0">
                <a:solidFill>
                  <a:srgbClr val="0070C0"/>
                </a:solidFill>
              </a:rPr>
              <a:t>thread </a:t>
            </a:r>
            <a:r>
              <a:rPr lang="en-US" altLang="zh-CN" i="1" dirty="0" smtClean="0">
                <a:solidFill>
                  <a:srgbClr val="0070C0"/>
                </a:solidFill>
              </a:rPr>
              <a:t>0’s</a:t>
            </a:r>
            <a:r>
              <a:rPr lang="zh-CN" altLang="en-US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entry </a:t>
            </a:r>
            <a:r>
              <a:rPr lang="en-US" altLang="zh-CN" dirty="0">
                <a:solidFill>
                  <a:srgbClr val="0070C0"/>
                </a:solidFill>
              </a:rPr>
              <a:t>in </a:t>
            </a:r>
            <a:r>
              <a:rPr lang="en-US" altLang="zh-CN" i="1" dirty="0" err="1">
                <a:solidFill>
                  <a:srgbClr val="0070C0"/>
                </a:solidFill>
              </a:rPr>
              <a:t>threadtable</a:t>
            </a:r>
            <a:r>
              <a:rPr lang="en-US" altLang="zh-CN" i="1" dirty="0">
                <a:solidFill>
                  <a:srgbClr val="0070C0"/>
                </a:solidFill>
              </a:rPr>
              <a:t>. </a:t>
            </a:r>
            <a:endParaRPr lang="en-US" altLang="zh-CN" i="1" dirty="0" smtClean="0">
              <a:solidFill>
                <a:srgbClr val="0070C0"/>
              </a:solidFill>
            </a:endParaRPr>
          </a:p>
          <a:p>
            <a:r>
              <a:rPr lang="en-US" altLang="zh-CN" i="1" dirty="0" smtClean="0">
                <a:solidFill>
                  <a:srgbClr val="0070C0"/>
                </a:solidFill>
              </a:rPr>
              <a:t>The </a:t>
            </a:r>
            <a:r>
              <a:rPr lang="en-US" altLang="zh-CN" i="1" dirty="0">
                <a:solidFill>
                  <a:srgbClr val="0070C0"/>
                </a:solidFill>
              </a:rPr>
              <a:t>stack pointer is the only thread state that must saved, because </a:t>
            </a:r>
            <a:r>
              <a:rPr lang="en-US" altLang="zh-CN" i="1" dirty="0" smtClean="0">
                <a:solidFill>
                  <a:srgbClr val="0070C0"/>
                </a:solidFill>
              </a:rPr>
              <a:t>the</a:t>
            </a:r>
            <a:r>
              <a:rPr lang="zh-CN" altLang="en-US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processor </a:t>
            </a:r>
            <a:r>
              <a:rPr lang="en-US" altLang="zh-CN" dirty="0">
                <a:solidFill>
                  <a:srgbClr val="0070C0"/>
                </a:solidFill>
              </a:rPr>
              <a:t>layer suspends a thread always in ENTER_PROCESSOR_LAYER, it is unnecessary to </a:t>
            </a:r>
            <a:r>
              <a:rPr lang="en-US" altLang="zh-CN" dirty="0" smtClean="0">
                <a:solidFill>
                  <a:srgbClr val="0070C0"/>
                </a:solidFill>
              </a:rPr>
              <a:t>save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and </a:t>
            </a:r>
            <a:r>
              <a:rPr lang="en-US" altLang="zh-CN" dirty="0">
                <a:solidFill>
                  <a:srgbClr val="0070C0"/>
                </a:solidFill>
              </a:rPr>
              <a:t>restore the program counter. 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Other </a:t>
            </a:r>
            <a:r>
              <a:rPr lang="en-US" altLang="zh-CN" dirty="0">
                <a:solidFill>
                  <a:srgbClr val="0070C0"/>
                </a:solidFill>
              </a:rPr>
              <a:t>processors or </a:t>
            </a:r>
            <a:r>
              <a:rPr lang="en-US" altLang="zh-CN" dirty="0" smtClean="0">
                <a:solidFill>
                  <a:srgbClr val="0070C0"/>
                </a:solidFill>
              </a:rPr>
              <a:t>calling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conventions might </a:t>
            </a:r>
            <a:r>
              <a:rPr lang="en-US" altLang="zh-CN" dirty="0">
                <a:solidFill>
                  <a:srgbClr val="0070C0"/>
                </a:solidFill>
              </a:rPr>
              <a:t>require that ENTER_PROCESSOR_LAYER must save </a:t>
            </a:r>
            <a:r>
              <a:rPr lang="en-US" altLang="zh-CN" dirty="0" smtClean="0">
                <a:solidFill>
                  <a:srgbClr val="0070C0"/>
                </a:solidFill>
              </a:rPr>
              <a:t>additional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thread </a:t>
            </a:r>
            <a:r>
              <a:rPr lang="en-US" altLang="zh-CN" dirty="0">
                <a:solidFill>
                  <a:srgbClr val="0070C0"/>
                </a:solidFill>
              </a:rPr>
              <a:t>state; in that case, the </a:t>
            </a:r>
            <a:r>
              <a:rPr lang="en-US" altLang="zh-CN" i="1" dirty="0">
                <a:solidFill>
                  <a:srgbClr val="0070C0"/>
                </a:solidFill>
              </a:rPr>
              <a:t>thread structure must have additional fields </a:t>
            </a:r>
            <a:r>
              <a:rPr lang="en-US" altLang="zh-CN" i="1" dirty="0" smtClean="0">
                <a:solidFill>
                  <a:srgbClr val="0070C0"/>
                </a:solidFill>
              </a:rPr>
              <a:t>and</a:t>
            </a:r>
            <a:r>
              <a:rPr lang="zh-CN" altLang="en-US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ENTER_PROCESSOR_LAYER </a:t>
            </a:r>
            <a:r>
              <a:rPr lang="en-US" altLang="zh-CN" dirty="0">
                <a:solidFill>
                  <a:srgbClr val="0070C0"/>
                </a:solidFill>
              </a:rPr>
              <a:t>would save the additional state in the additional fields of the </a:t>
            </a:r>
            <a:r>
              <a:rPr lang="en-US" altLang="zh-CN" i="1" dirty="0" smtClean="0">
                <a:solidFill>
                  <a:srgbClr val="0070C0"/>
                </a:solidFill>
              </a:rPr>
              <a:t>thread</a:t>
            </a:r>
            <a:r>
              <a:rPr lang="zh-CN" altLang="en-US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structure</a:t>
            </a:r>
            <a:r>
              <a:rPr lang="en-US" altLang="zh-CN" dirty="0">
                <a:solidFill>
                  <a:srgbClr val="0070C0"/>
                </a:solidFill>
              </a:rPr>
              <a:t>.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429264"/>
            <a:ext cx="871004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SCHEDULER()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472518" cy="4429157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To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choose </a:t>
            </a:r>
            <a:r>
              <a:rPr lang="en-US" altLang="zh-CN" sz="2800" dirty="0">
                <a:solidFill>
                  <a:srgbClr val="0070C0"/>
                </a:solidFill>
              </a:rPr>
              <a:t>the next thread is called the </a:t>
            </a:r>
            <a:r>
              <a:rPr lang="en-US" altLang="zh-CN" sz="2800" i="1" dirty="0" smtClean="0">
                <a:solidFill>
                  <a:srgbClr val="0070C0"/>
                </a:solidFill>
              </a:rPr>
              <a:t>scheduler</a:t>
            </a:r>
          </a:p>
          <a:p>
            <a:r>
              <a:rPr lang="en-US" altLang="zh-CN" sz="2800" dirty="0" smtClean="0">
                <a:solidFill>
                  <a:srgbClr val="0070C0"/>
                </a:solidFill>
              </a:rPr>
              <a:t>Processor </a:t>
            </a:r>
            <a:r>
              <a:rPr lang="en-US" altLang="zh-CN" sz="2800" dirty="0">
                <a:solidFill>
                  <a:srgbClr val="0070C0"/>
                </a:solidFill>
              </a:rPr>
              <a:t>A cycles through the thread table, skips threads that are </a:t>
            </a:r>
            <a:r>
              <a:rPr lang="en-US" altLang="zh-CN" sz="2800" dirty="0" smtClean="0">
                <a:solidFill>
                  <a:srgbClr val="0070C0"/>
                </a:solidFill>
              </a:rPr>
              <a:t>already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running </a:t>
            </a:r>
            <a:r>
              <a:rPr lang="en-US" altLang="zh-CN" sz="2800" dirty="0">
                <a:solidFill>
                  <a:srgbClr val="0070C0"/>
                </a:solidFill>
              </a:rPr>
              <a:t>on another processor, stops searching when it finds a </a:t>
            </a:r>
            <a:r>
              <a:rPr lang="en-US" altLang="zh-CN" sz="2800" dirty="0" err="1">
                <a:solidFill>
                  <a:srgbClr val="0070C0"/>
                </a:solidFill>
              </a:rPr>
              <a:t>runnable</a:t>
            </a:r>
            <a:r>
              <a:rPr lang="en-US" altLang="zh-CN" sz="2800" dirty="0">
                <a:solidFill>
                  <a:srgbClr val="0070C0"/>
                </a:solidFill>
              </a:rPr>
              <a:t> thread (let’s </a:t>
            </a:r>
            <a:r>
              <a:rPr lang="en-US" altLang="zh-CN" sz="2800" dirty="0" smtClean="0">
                <a:solidFill>
                  <a:srgbClr val="0070C0"/>
                </a:solidFill>
              </a:rPr>
              <a:t>say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thread </a:t>
            </a:r>
            <a:r>
              <a:rPr lang="en-US" altLang="zh-CN" sz="2800" dirty="0">
                <a:solidFill>
                  <a:srgbClr val="0070C0"/>
                </a:solidFill>
              </a:rPr>
              <a:t>6), and sets </a:t>
            </a:r>
            <a:r>
              <a:rPr lang="en-US" altLang="zh-CN" sz="2800" dirty="0" smtClean="0">
                <a:solidFill>
                  <a:srgbClr val="0070C0"/>
                </a:solidFill>
              </a:rPr>
              <a:t>the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state of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this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thread to </a:t>
            </a:r>
            <a:r>
              <a:rPr lang="en-US" altLang="zh-CN" sz="2800" dirty="0">
                <a:solidFill>
                  <a:srgbClr val="0070C0"/>
                </a:solidFill>
              </a:rPr>
              <a:t>RUNNING (line </a:t>
            </a:r>
            <a:r>
              <a:rPr lang="en-US" altLang="zh-CN" sz="2800" i="1" dirty="0">
                <a:solidFill>
                  <a:srgbClr val="0070C0"/>
                </a:solidFill>
              </a:rPr>
              <a:t>23) so that another processor doesn’t </a:t>
            </a:r>
            <a:r>
              <a:rPr lang="en-US" altLang="zh-CN" sz="2800" i="1" dirty="0" smtClean="0">
                <a:solidFill>
                  <a:srgbClr val="0070C0"/>
                </a:solidFill>
              </a:rPr>
              <a:t>again</a:t>
            </a:r>
            <a:r>
              <a:rPr lang="zh-CN" altLang="en-US" sz="2800" i="1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select this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thread. </a:t>
            </a:r>
          </a:p>
          <a:p>
            <a:r>
              <a:rPr lang="en-US" altLang="zh-CN" sz="2800" dirty="0" smtClean="0">
                <a:solidFill>
                  <a:srgbClr val="0070C0"/>
                </a:solidFill>
              </a:rPr>
              <a:t>This </a:t>
            </a:r>
            <a:r>
              <a:rPr lang="en-US" altLang="zh-CN" sz="2800" dirty="0">
                <a:solidFill>
                  <a:srgbClr val="0070C0"/>
                </a:solidFill>
              </a:rPr>
              <a:t>implementation schedules threads in a </a:t>
            </a:r>
            <a:r>
              <a:rPr lang="en-US" altLang="zh-CN" sz="2800" b="1" i="1" dirty="0">
                <a:solidFill>
                  <a:srgbClr val="0070C0"/>
                </a:solidFill>
              </a:rPr>
              <a:t>round-robin</a:t>
            </a:r>
            <a:r>
              <a:rPr lang="en-US" altLang="zh-CN" sz="2800" i="1" dirty="0">
                <a:solidFill>
                  <a:srgbClr val="0070C0"/>
                </a:solidFill>
              </a:rPr>
              <a:t> </a:t>
            </a:r>
            <a:r>
              <a:rPr lang="en-US" altLang="zh-CN" sz="2800" i="1" dirty="0" smtClean="0">
                <a:solidFill>
                  <a:srgbClr val="0070C0"/>
                </a:solidFill>
              </a:rPr>
              <a:t>fashion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268" y="4698968"/>
            <a:ext cx="8332698" cy="215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857256"/>
          </a:xfrm>
        </p:spPr>
        <p:txBody>
          <a:bodyPr/>
          <a:lstStyle/>
          <a:p>
            <a:r>
              <a:rPr lang="en-US" altLang="zh-CN" dirty="0" smtClean="0"/>
              <a:t>SCHEDULER()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3811583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</a:rPr>
              <a:t>After selecting thread 6 to run, the processor records that thread 6 is running on </a:t>
            </a:r>
            <a:r>
              <a:rPr lang="en-US" altLang="zh-CN" sz="2800" dirty="0" smtClean="0">
                <a:solidFill>
                  <a:srgbClr val="0070C0"/>
                </a:solidFill>
              </a:rPr>
              <a:t>this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processor </a:t>
            </a:r>
            <a:r>
              <a:rPr lang="en-US" altLang="zh-CN" sz="2800" dirty="0">
                <a:solidFill>
                  <a:srgbClr val="0070C0"/>
                </a:solidFill>
              </a:rPr>
              <a:t>(line </a:t>
            </a:r>
            <a:r>
              <a:rPr lang="en-US" altLang="zh-CN" sz="2800" i="1" dirty="0">
                <a:solidFill>
                  <a:srgbClr val="0070C0"/>
                </a:solidFill>
              </a:rPr>
              <a:t>24) so that on the next call to ENTER_PROCESSOR_LAYER the processor </a:t>
            </a:r>
            <a:r>
              <a:rPr lang="en-US" altLang="zh-CN" sz="2800" i="1" dirty="0" smtClean="0">
                <a:solidFill>
                  <a:srgbClr val="0070C0"/>
                </a:solidFill>
              </a:rPr>
              <a:t>knows</a:t>
            </a:r>
            <a:r>
              <a:rPr lang="zh-CN" altLang="en-US" sz="2800" i="1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>
                <a:solidFill>
                  <a:srgbClr val="0070C0"/>
                </a:solidFill>
              </a:rPr>
              <a:t>which thread it is running. </a:t>
            </a:r>
            <a:endParaRPr lang="en-US" altLang="zh-CN" sz="2800" dirty="0" smtClean="0">
              <a:solidFill>
                <a:srgbClr val="0070C0"/>
              </a:solidFill>
            </a:endParaRPr>
          </a:p>
          <a:p>
            <a:r>
              <a:rPr lang="en-US" altLang="zh-CN" sz="2800" dirty="0" smtClean="0">
                <a:solidFill>
                  <a:srgbClr val="0070C0"/>
                </a:solidFill>
              </a:rPr>
              <a:t>The </a:t>
            </a:r>
            <a:r>
              <a:rPr lang="en-US" altLang="zh-CN" sz="2800" dirty="0">
                <a:solidFill>
                  <a:srgbClr val="0070C0"/>
                </a:solidFill>
              </a:rPr>
              <a:t>processor leaves the processor layer by </a:t>
            </a:r>
            <a:r>
              <a:rPr lang="en-US" altLang="zh-CN" sz="2800" dirty="0" smtClean="0">
                <a:solidFill>
                  <a:srgbClr val="0070C0"/>
                </a:solidFill>
              </a:rPr>
              <a:t>calling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EXIT_PROCESSOR_LAYER</a:t>
            </a:r>
            <a:r>
              <a:rPr lang="en-US" altLang="zh-CN" sz="2800" dirty="0">
                <a:solidFill>
                  <a:srgbClr val="0070C0"/>
                </a:solidFill>
              </a:rPr>
              <a:t>. </a:t>
            </a:r>
            <a:endParaRPr lang="en-US" altLang="zh-CN" sz="2800" dirty="0" smtClean="0">
              <a:solidFill>
                <a:srgbClr val="0070C0"/>
              </a:solidFill>
            </a:endParaRPr>
          </a:p>
          <a:p>
            <a:r>
              <a:rPr lang="en-US" altLang="zh-CN" sz="2800" dirty="0" smtClean="0">
                <a:solidFill>
                  <a:srgbClr val="0070C0"/>
                </a:solidFill>
              </a:rPr>
              <a:t>which </a:t>
            </a:r>
            <a:r>
              <a:rPr lang="en-US" altLang="zh-CN" sz="2800" dirty="0">
                <a:solidFill>
                  <a:srgbClr val="0070C0"/>
                </a:solidFill>
              </a:rPr>
              <a:t>dispatches processor A to thread 6; this part of the </a:t>
            </a:r>
            <a:r>
              <a:rPr lang="en-US" altLang="zh-CN" sz="2800" dirty="0" smtClean="0">
                <a:solidFill>
                  <a:srgbClr val="0070C0"/>
                </a:solidFill>
              </a:rPr>
              <a:t>thread</a:t>
            </a:r>
            <a:r>
              <a:rPr lang="zh-CN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manager </a:t>
            </a:r>
            <a:r>
              <a:rPr lang="en-US" altLang="zh-CN" sz="2800" dirty="0">
                <a:solidFill>
                  <a:srgbClr val="0070C0"/>
                </a:solidFill>
              </a:rPr>
              <a:t>is often called the </a:t>
            </a:r>
            <a:r>
              <a:rPr lang="en-US" altLang="zh-CN" sz="2800" i="1" dirty="0">
                <a:solidFill>
                  <a:srgbClr val="0070C0"/>
                </a:solidFill>
              </a:rPr>
              <a:t>dispatcher.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268" y="4698968"/>
            <a:ext cx="8332698" cy="215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EXIT_PROCESSOR_LAYER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The procedure EXIT_PROCESSOR_LAYER loads the saved stack pointer of thread 6 </a:t>
            </a:r>
            <a:r>
              <a:rPr lang="en-US" altLang="zh-CN" dirty="0" smtClean="0">
                <a:solidFill>
                  <a:srgbClr val="0070C0"/>
                </a:solidFill>
              </a:rPr>
              <a:t>into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processor </a:t>
            </a:r>
            <a:r>
              <a:rPr lang="en-US" altLang="zh-CN" dirty="0">
                <a:solidFill>
                  <a:srgbClr val="0070C0"/>
                </a:solidFill>
              </a:rPr>
              <a:t>A’s SP register (line 30). 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0070C0"/>
                </a:solidFill>
              </a:rPr>
              <a:t>Now </a:t>
            </a:r>
            <a:r>
              <a:rPr lang="en-US" altLang="zh-CN" dirty="0">
                <a:solidFill>
                  <a:srgbClr val="0070C0"/>
                </a:solidFill>
              </a:rPr>
              <a:t>processor A is running </a:t>
            </a:r>
            <a:r>
              <a:rPr lang="en-US" altLang="zh-CN" dirty="0" smtClean="0">
                <a:solidFill>
                  <a:srgbClr val="0070C0"/>
                </a:solidFill>
              </a:rPr>
              <a:t>thread</a:t>
            </a:r>
            <a:r>
              <a:rPr lang="zh-CN" altLang="en-US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6.</a:t>
            </a:r>
          </a:p>
          <a:p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714884"/>
            <a:ext cx="890414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Thread manager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3600" dirty="0" smtClean="0"/>
              <a:t>A </a:t>
            </a:r>
            <a:r>
              <a:rPr lang="en-US" altLang="zh-CN" sz="3600" b="1" dirty="0"/>
              <a:t>thread manager </a:t>
            </a:r>
            <a:r>
              <a:rPr lang="en-US" altLang="zh-CN" sz="3600" dirty="0"/>
              <a:t>can stop the thread and resume the </a:t>
            </a:r>
            <a:r>
              <a:rPr lang="en-US" altLang="zh-CN" sz="3600" dirty="0" smtClean="0"/>
              <a:t>thread later</a:t>
            </a:r>
          </a:p>
          <a:p>
            <a:pPr lvl="1"/>
            <a:r>
              <a:rPr lang="en-US" altLang="zh-CN" dirty="0" smtClean="0"/>
              <a:t>A thread is an abstraction that encapsulates the state of a running module</a:t>
            </a:r>
          </a:p>
          <a:p>
            <a:r>
              <a:rPr lang="en-US" altLang="zh-CN" dirty="0" smtClean="0"/>
              <a:t>There is a </a:t>
            </a:r>
            <a:r>
              <a:rPr lang="en-US" altLang="zh-CN" b="1" dirty="0" smtClean="0"/>
              <a:t>thread table </a:t>
            </a:r>
            <a:r>
              <a:rPr lang="en-US" altLang="zh-CN" dirty="0" smtClean="0"/>
              <a:t>in the system</a:t>
            </a:r>
          </a:p>
          <a:p>
            <a:pPr lvl="1"/>
            <a:r>
              <a:rPr lang="en-US" altLang="zh-CN" dirty="0" smtClean="0"/>
              <a:t>holds the stack pointer for thread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records whether thread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 is </a:t>
            </a:r>
            <a:r>
              <a:rPr lang="en-US" altLang="zh-CN" b="1" dirty="0" smtClean="0"/>
              <a:t>RUNNING</a:t>
            </a:r>
            <a:r>
              <a:rPr lang="en-US" altLang="zh-CN" dirty="0" smtClean="0"/>
              <a:t> or </a:t>
            </a:r>
            <a:r>
              <a:rPr lang="en-US" altLang="zh-CN" b="1" dirty="0" smtClean="0"/>
              <a:t>RUNNABLE</a:t>
            </a:r>
          </a:p>
          <a:p>
            <a:r>
              <a:rPr lang="en-US" altLang="zh-CN" dirty="0" smtClean="0"/>
              <a:t>Thread manager might support the </a:t>
            </a:r>
            <a:r>
              <a:rPr lang="en-US" altLang="zh-CN" b="1" dirty="0" smtClean="0"/>
              <a:t>ALLOCATE_THREAD</a:t>
            </a:r>
            <a:r>
              <a:rPr lang="en-US" altLang="zh-CN" dirty="0" smtClean="0"/>
              <a:t> 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ALLOCATE_THREAD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72072"/>
          </a:xfrm>
        </p:spPr>
        <p:txBody>
          <a:bodyPr>
            <a:normAutofit/>
          </a:bodyPr>
          <a:lstStyle/>
          <a:p>
            <a:r>
              <a:rPr lang="en-US" altLang="zh-CN" b="1" i="1" dirty="0" err="1" smtClean="0"/>
              <a:t>thread_id</a:t>
            </a:r>
            <a:r>
              <a:rPr lang="en-US" altLang="zh-CN" b="1" i="1" dirty="0" smtClean="0"/>
              <a:t> </a:t>
            </a:r>
            <a:r>
              <a:rPr lang="en-US" altLang="zh-CN" b="1" i="1" dirty="0"/>
              <a:t>← ALLOCATE_THREAD (</a:t>
            </a:r>
            <a:r>
              <a:rPr lang="en-US" altLang="zh-CN" b="1" i="1" dirty="0" err="1"/>
              <a:t>starting_procedure</a:t>
            </a:r>
            <a:r>
              <a:rPr lang="en-US" altLang="zh-CN" b="1" i="1" dirty="0"/>
              <a:t>, </a:t>
            </a:r>
            <a:r>
              <a:rPr lang="en-US" altLang="zh-CN" b="1" i="1" dirty="0" err="1"/>
              <a:t>address_space_id</a:t>
            </a:r>
            <a:r>
              <a:rPr lang="en-US" altLang="zh-CN" b="1" i="1" dirty="0" smtClean="0"/>
              <a:t>)</a:t>
            </a:r>
          </a:p>
          <a:p>
            <a:pPr lvl="1"/>
            <a:r>
              <a:rPr lang="en-US" altLang="zh-CN" i="1" dirty="0" smtClean="0"/>
              <a:t>Allocate </a:t>
            </a:r>
            <a:r>
              <a:rPr lang="en-US" altLang="zh-CN" i="1" dirty="0"/>
              <a:t>a </a:t>
            </a:r>
            <a:r>
              <a:rPr lang="en-US" altLang="zh-CN" i="1" dirty="0" smtClean="0"/>
              <a:t>new </a:t>
            </a:r>
            <a:r>
              <a:rPr lang="en-US" altLang="zh-CN" dirty="0" smtClean="0"/>
              <a:t>thread </a:t>
            </a:r>
            <a:r>
              <a:rPr lang="en-US" altLang="zh-CN" dirty="0"/>
              <a:t>in address space </a:t>
            </a:r>
            <a:r>
              <a:rPr lang="en-US" altLang="zh-CN" i="1" dirty="0" err="1"/>
              <a:t>address_space_id</a:t>
            </a:r>
            <a:r>
              <a:rPr lang="en-US" altLang="zh-CN" i="1" dirty="0"/>
              <a:t>. </a:t>
            </a:r>
            <a:endParaRPr lang="en-US" altLang="zh-CN" i="1" dirty="0" smtClean="0"/>
          </a:p>
          <a:p>
            <a:pPr lvl="1"/>
            <a:r>
              <a:rPr lang="en-US" altLang="zh-CN" i="1" dirty="0" smtClean="0"/>
              <a:t>ALLOCATE_THREAD </a:t>
            </a:r>
            <a:r>
              <a:rPr lang="en-US" altLang="zh-CN" dirty="0" smtClean="0"/>
              <a:t>returns </a:t>
            </a:r>
            <a:r>
              <a:rPr lang="en-US" altLang="zh-CN" dirty="0"/>
              <a:t>an identifier that names the just-created thread.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If </a:t>
            </a:r>
            <a:r>
              <a:rPr lang="en-US" altLang="zh-CN" dirty="0"/>
              <a:t>the thread </a:t>
            </a:r>
            <a:r>
              <a:rPr lang="en-US" altLang="zh-CN" dirty="0" smtClean="0"/>
              <a:t>manager cannot </a:t>
            </a:r>
            <a:r>
              <a:rPr lang="en-US" altLang="zh-CN" dirty="0"/>
              <a:t>allocate a new thread </a:t>
            </a:r>
            <a:r>
              <a:rPr lang="en-US" altLang="zh-CN" dirty="0" smtClean="0"/>
              <a:t>, </a:t>
            </a:r>
            <a:r>
              <a:rPr lang="en-US" altLang="zh-CN" dirty="0"/>
              <a:t>ALLOCATE_THREAD returns an error.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Implementing ALLOCATE_THREAD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543956" cy="5429264"/>
          </a:xfrm>
        </p:spPr>
        <p:txBody>
          <a:bodyPr>
            <a:normAutofit/>
          </a:bodyPr>
          <a:lstStyle/>
          <a:p>
            <a:r>
              <a:rPr lang="en-US" altLang="zh-CN" dirty="0"/>
              <a:t>The </a:t>
            </a:r>
            <a:r>
              <a:rPr lang="en-US" altLang="zh-CN" dirty="0" smtClean="0"/>
              <a:t>implementation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ALLOCATE_THREAD: </a:t>
            </a:r>
          </a:p>
          <a:p>
            <a:pPr lvl="1"/>
            <a:r>
              <a:rPr lang="en-US" altLang="zh-CN" b="1" dirty="0" smtClean="0"/>
              <a:t>allocates </a:t>
            </a:r>
            <a:r>
              <a:rPr lang="en-US" altLang="zh-CN" b="1" dirty="0"/>
              <a:t>a range </a:t>
            </a:r>
            <a:r>
              <a:rPr lang="en-US" altLang="zh-CN" b="1" dirty="0" smtClean="0"/>
              <a:t>of memory </a:t>
            </a:r>
            <a:r>
              <a:rPr lang="en-US" altLang="zh-CN" dirty="0"/>
              <a:t>in address space </a:t>
            </a:r>
            <a:r>
              <a:rPr lang="en-US" altLang="zh-CN" i="1" dirty="0"/>
              <a:t>id to be used as the stack for procedure </a:t>
            </a:r>
            <a:r>
              <a:rPr lang="en-US" altLang="zh-CN" i="1" dirty="0" smtClean="0"/>
              <a:t>calls</a:t>
            </a:r>
          </a:p>
          <a:p>
            <a:pPr lvl="1"/>
            <a:r>
              <a:rPr lang="en-US" altLang="zh-CN" b="1" dirty="0" smtClean="0"/>
              <a:t>selects </a:t>
            </a:r>
            <a:r>
              <a:rPr lang="en-US" altLang="zh-CN" b="1" dirty="0"/>
              <a:t>a </a:t>
            </a:r>
            <a:r>
              <a:rPr lang="en-US" altLang="zh-CN" b="1" dirty="0" smtClean="0"/>
              <a:t>processor</a:t>
            </a:r>
          </a:p>
          <a:p>
            <a:pPr lvl="1"/>
            <a:r>
              <a:rPr lang="en-US" altLang="zh-CN" b="1" dirty="0" smtClean="0"/>
              <a:t>sets </a:t>
            </a:r>
            <a:r>
              <a:rPr lang="en-US" altLang="zh-CN" b="1" dirty="0"/>
              <a:t>the processor’s PC </a:t>
            </a:r>
            <a:r>
              <a:rPr lang="en-US" altLang="zh-CN" dirty="0"/>
              <a:t>to the address </a:t>
            </a:r>
            <a:r>
              <a:rPr lang="en-US" altLang="zh-CN" i="1" dirty="0" err="1"/>
              <a:t>starting_procedure</a:t>
            </a:r>
            <a:r>
              <a:rPr lang="en-US" altLang="zh-CN" i="1" dirty="0"/>
              <a:t> in address space id </a:t>
            </a:r>
            <a:endParaRPr lang="en-US" altLang="zh-CN" i="1" dirty="0" smtClean="0"/>
          </a:p>
          <a:p>
            <a:pPr lvl="1"/>
            <a:r>
              <a:rPr lang="en-US" altLang="zh-CN" b="1" dirty="0" smtClean="0"/>
              <a:t>sets the processor’s SP </a:t>
            </a:r>
            <a:r>
              <a:rPr lang="en-US" altLang="zh-CN" dirty="0"/>
              <a:t>to the bottom of the allocated </a:t>
            </a:r>
            <a:r>
              <a:rPr lang="en-US" altLang="zh-CN" dirty="0" smtClean="0"/>
              <a:t>stack</a:t>
            </a:r>
          </a:p>
          <a:p>
            <a:r>
              <a:rPr lang="en-US" altLang="zh-CN" dirty="0"/>
              <a:t>Using ALLOCATE_THREAD an application </a:t>
            </a:r>
            <a:r>
              <a:rPr lang="en-US" altLang="zh-CN" b="1" dirty="0"/>
              <a:t>can create more threads than there </a:t>
            </a:r>
            <a:r>
              <a:rPr lang="en-US" altLang="zh-CN" b="1" dirty="0" smtClean="0"/>
              <a:t>are processors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A major new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697427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If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a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processor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is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shared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by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some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threads,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some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procedures</a:t>
            </a:r>
            <a:r>
              <a:rPr lang="zh-CN" altLang="en-US" sz="2800" dirty="0" smtClean="0"/>
              <a:t> </a:t>
            </a:r>
            <a:r>
              <a:rPr lang="en-US" altLang="zh-CN" sz="2800" dirty="0"/>
              <a:t>p</a:t>
            </a:r>
            <a:r>
              <a:rPr lang="en-US" altLang="zh-CN" sz="2800" dirty="0" smtClean="0"/>
              <a:t>reviously introduced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may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be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changed</a:t>
            </a:r>
          </a:p>
          <a:p>
            <a:r>
              <a:rPr lang="en-US" altLang="zh-CN" sz="2800" dirty="0" smtClean="0"/>
              <a:t>For example, if SEND and RECEIVE are shared a same processor,  a real problem may be faced. </a:t>
            </a:r>
          </a:p>
          <a:p>
            <a:pPr lvl="1"/>
            <a:r>
              <a:rPr lang="en-US" altLang="zh-CN" sz="2400" dirty="0"/>
              <a:t>s</a:t>
            </a:r>
            <a:r>
              <a:rPr lang="en-US" altLang="zh-CN" sz="2400" dirty="0" smtClean="0"/>
              <a:t>pin loops</a:t>
            </a:r>
          </a:p>
        </p:txBody>
      </p:sp>
      <p:pic>
        <p:nvPicPr>
          <p:cNvPr id="5" name="图片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860" y="3786190"/>
            <a:ext cx="8286808" cy="113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859" y="5204208"/>
            <a:ext cx="8286808" cy="1427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直接连接符 6"/>
          <p:cNvCxnSpPr/>
          <p:nvPr/>
        </p:nvCxnSpPr>
        <p:spPr>
          <a:xfrm>
            <a:off x="1928794" y="4346171"/>
            <a:ext cx="285752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928794" y="5774931"/>
            <a:ext cx="257176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8581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YIELD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1714512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If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a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processor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is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shared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by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some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threads,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some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procedures</a:t>
            </a:r>
            <a:r>
              <a:rPr lang="zh-CN" altLang="en-US" sz="2800" dirty="0" smtClean="0"/>
              <a:t> </a:t>
            </a:r>
            <a:r>
              <a:rPr lang="en-US" altLang="zh-CN" sz="2800" dirty="0"/>
              <a:t>p</a:t>
            </a:r>
            <a:r>
              <a:rPr lang="en-US" altLang="zh-CN" sz="2800" dirty="0" smtClean="0"/>
              <a:t>reviously introduced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may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be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changed by using YIELD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633233"/>
            <a:ext cx="8286775" cy="251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269" y="4144350"/>
            <a:ext cx="8584287" cy="271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直接连接符 5"/>
          <p:cNvCxnSpPr/>
          <p:nvPr/>
        </p:nvCxnSpPr>
        <p:spPr>
          <a:xfrm>
            <a:off x="1357290" y="2855908"/>
            <a:ext cx="100013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357290" y="5356238"/>
            <a:ext cx="100013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en-US" altLang="zh-CN" b="1" dirty="0"/>
              <a:t>YIELD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/>
          </a:bodyPr>
          <a:lstStyle/>
          <a:p>
            <a:r>
              <a:rPr lang="en-US" altLang="zh-CN" dirty="0"/>
              <a:t>YIELD is an entry to the thread manager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When a thread </a:t>
            </a:r>
            <a:r>
              <a:rPr lang="en-US" altLang="zh-CN" dirty="0" smtClean="0"/>
              <a:t>invokes YIELD</a:t>
            </a:r>
            <a:r>
              <a:rPr lang="en-US" altLang="zh-CN" dirty="0"/>
              <a:t>, the thread manager </a:t>
            </a:r>
            <a:r>
              <a:rPr lang="en-US" altLang="zh-CN" b="1" dirty="0"/>
              <a:t>gives the calling thread’s processor to some other thread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The job of YIELD is to </a:t>
            </a:r>
            <a:r>
              <a:rPr lang="en-US" altLang="zh-CN" b="1" dirty="0" smtClean="0"/>
              <a:t>switch a processor </a:t>
            </a:r>
            <a:r>
              <a:rPr lang="en-US" altLang="zh-CN" dirty="0" smtClean="0"/>
              <a:t>from one thread to another. </a:t>
            </a:r>
          </a:p>
          <a:p>
            <a:r>
              <a:rPr lang="en-US" altLang="zh-CN" dirty="0" smtClean="0"/>
              <a:t>The operation of YIELD:</a:t>
            </a:r>
          </a:p>
          <a:p>
            <a:pPr lvl="1"/>
            <a:r>
              <a:rPr lang="en-US" altLang="zh-CN" b="1" dirty="0" smtClean="0"/>
              <a:t>Save </a:t>
            </a:r>
            <a:r>
              <a:rPr lang="en-US" altLang="zh-CN" dirty="0" smtClean="0"/>
              <a:t>this thread’s state so that it can resume later</a:t>
            </a:r>
          </a:p>
          <a:p>
            <a:pPr lvl="1"/>
            <a:r>
              <a:rPr lang="en-US" altLang="zh-CN" b="1" dirty="0" smtClean="0"/>
              <a:t>Schedule </a:t>
            </a:r>
            <a:r>
              <a:rPr lang="en-US" altLang="zh-CN" dirty="0" smtClean="0"/>
              <a:t>another thread to run on this processor.</a:t>
            </a:r>
          </a:p>
          <a:p>
            <a:pPr lvl="1"/>
            <a:r>
              <a:rPr lang="en-US" altLang="zh-CN" b="1" dirty="0" smtClean="0"/>
              <a:t>Dispatch</a:t>
            </a:r>
            <a:r>
              <a:rPr lang="en-US" altLang="zh-CN" dirty="0" smtClean="0"/>
              <a:t> this processor to that thread.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11940</TotalTime>
  <Words>1687</Words>
  <Application>Microsoft Office PowerPoint</Application>
  <PresentationFormat>全屏显示(4:3)</PresentationFormat>
  <Paragraphs>179</Paragraphs>
  <Slides>35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6" baseType="lpstr">
      <vt:lpstr>Office 主题</vt:lpstr>
      <vt:lpstr>How to enforcing modularity with preemptive threads scheduling?</vt:lpstr>
      <vt:lpstr>Contents</vt:lpstr>
      <vt:lpstr>Review</vt:lpstr>
      <vt:lpstr>Thread manager</vt:lpstr>
      <vt:lpstr>ALLOCATE_THREAD</vt:lpstr>
      <vt:lpstr>Implementing ALLOCATE_THREAD</vt:lpstr>
      <vt:lpstr>A major new problem</vt:lpstr>
      <vt:lpstr>YIELD</vt:lpstr>
      <vt:lpstr>YIELD</vt:lpstr>
      <vt:lpstr>YIELD</vt:lpstr>
      <vt:lpstr>Nonpreemptive scheduling</vt:lpstr>
      <vt:lpstr>Nonpreemptive scheduling</vt:lpstr>
      <vt:lpstr>Cooperative scheduling</vt:lpstr>
      <vt:lpstr>Cooperative scheduling</vt:lpstr>
      <vt:lpstr>Preemptive scheduling</vt:lpstr>
      <vt:lpstr>Preemptive scheduling</vt:lpstr>
      <vt:lpstr>Preemptive scheduling</vt:lpstr>
      <vt:lpstr>Preemptive scheduling</vt:lpstr>
      <vt:lpstr>Enable/disable interrupt</vt:lpstr>
      <vt:lpstr>Enable/disable interrupt</vt:lpstr>
      <vt:lpstr>Enforcing modularity with preemptive threads scheduling</vt:lpstr>
      <vt:lpstr>Enforcing modularity with preemptive threads scheduling</vt:lpstr>
      <vt:lpstr>Enforcing modularity with preemptive threads scheduling</vt:lpstr>
      <vt:lpstr>Reference</vt:lpstr>
      <vt:lpstr>CHAPTER 5 ENFORCING MODULARITY WITH VIRTUALIZATION </vt:lpstr>
      <vt:lpstr>Thank you! </vt:lpstr>
      <vt:lpstr>Appendix: Implementing YIELD</vt:lpstr>
      <vt:lpstr>Shared structures</vt:lpstr>
      <vt:lpstr>GET_THREAD_ID()</vt:lpstr>
      <vt:lpstr>YIELD()</vt:lpstr>
      <vt:lpstr>ENTER_PROCESSOR_LAYER()</vt:lpstr>
      <vt:lpstr>ENTER_PROCESSOR_LAYER()</vt:lpstr>
      <vt:lpstr>SCHEDULER()</vt:lpstr>
      <vt:lpstr>SCHEDULER()</vt:lpstr>
      <vt:lpstr>EXIT_PROCESSOR_LAYER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virtualizing processors using threads</dc:title>
  <dc:creator>微软用户</dc:creator>
  <cp:lastModifiedBy>dell</cp:lastModifiedBy>
  <cp:revision>300</cp:revision>
  <dcterms:created xsi:type="dcterms:W3CDTF">2016-10-23T02:17:31Z</dcterms:created>
  <dcterms:modified xsi:type="dcterms:W3CDTF">2016-11-02T01:15:10Z</dcterms:modified>
</cp:coreProperties>
</file>