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73" r:id="rId3"/>
    <p:sldId id="272" r:id="rId4"/>
    <p:sldId id="271" r:id="rId5"/>
    <p:sldId id="274" r:id="rId6"/>
    <p:sldId id="275" r:id="rId7"/>
    <p:sldId id="278" r:id="rId8"/>
    <p:sldId id="276" r:id="rId9"/>
    <p:sldId id="258" r:id="rId10"/>
    <p:sldId id="259" r:id="rId11"/>
    <p:sldId id="260" r:id="rId12"/>
    <p:sldId id="277" r:id="rId13"/>
    <p:sldId id="261" r:id="rId14"/>
    <p:sldId id="262" r:id="rId15"/>
    <p:sldId id="265" r:id="rId16"/>
    <p:sldId id="266" r:id="rId17"/>
    <p:sldId id="267" r:id="rId18"/>
    <p:sldId id="264" r:id="rId19"/>
    <p:sldId id="263" r:id="rId20"/>
    <p:sldId id="268" r:id="rId21"/>
    <p:sldId id="269" r:id="rId22"/>
    <p:sldId id="270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484D2-42E1-4A19-BB4B-241D758BAC4D}" type="datetimeFigureOut">
              <a:rPr lang="zh-CN" altLang="en-US" smtClean="0"/>
              <a:pPr/>
              <a:t>2016/9/18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F30F7-AE5C-44F5-9609-CA139433EF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36E-9652-4B07-9F42-B9D2644BB7F1}" type="datetime1">
              <a:rPr lang="zh-CN" altLang="en-US" smtClean="0"/>
              <a:pPr/>
              <a:t>2016/9/18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E252-334E-48C8-846C-66AA2AF2D27C}" type="datetime1">
              <a:rPr lang="zh-CN" altLang="en-US" smtClean="0"/>
              <a:pPr/>
              <a:t>2016/9/18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E713-8ADD-4CA6-BBE5-5F61B83C9BC6}" type="datetime1">
              <a:rPr lang="zh-CN" altLang="en-US" smtClean="0"/>
              <a:pPr/>
              <a:t>2016/9/18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B007-E91B-438B-BB29-96FCE4663376}" type="datetime1">
              <a:rPr lang="zh-CN" altLang="en-US" smtClean="0"/>
              <a:pPr/>
              <a:t>2016/9/18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21B7-BF16-4147-B1D1-3D42F4F398E2}" type="datetime1">
              <a:rPr lang="zh-CN" altLang="en-US" smtClean="0"/>
              <a:pPr/>
              <a:t>2016/9/18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7AFA-C93E-4C11-B6FE-08D71137C16A}" type="datetime1">
              <a:rPr lang="zh-CN" altLang="en-US" smtClean="0"/>
              <a:pPr/>
              <a:t>2016/9/18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86E9-3AC5-4126-B1E7-52EA6F010CDC}" type="datetime1">
              <a:rPr lang="zh-CN" altLang="en-US" smtClean="0"/>
              <a:pPr/>
              <a:t>2016/9/18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587A-6730-4AF7-A523-9578F93FEB96}" type="datetime1">
              <a:rPr lang="zh-CN" altLang="en-US" smtClean="0"/>
              <a:pPr/>
              <a:t>2016/9/18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182BC-988D-4DAA-B3A7-C602D916FD6F}" type="datetime1">
              <a:rPr lang="zh-CN" altLang="en-US" smtClean="0"/>
              <a:pPr/>
              <a:t>2016/9/18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3257-3E4E-4BAC-B87F-ADD856A4365E}" type="datetime1">
              <a:rPr lang="zh-CN" altLang="en-US" smtClean="0"/>
              <a:pPr/>
              <a:t>2016/9/18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FC5A-A00F-4BC2-8773-7056FA71418F}" type="datetime1">
              <a:rPr lang="zh-CN" altLang="en-US" smtClean="0"/>
              <a:pPr/>
              <a:t>2016/9/18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FB3DA-BB05-45AD-B7E7-9015025C293F}" type="datetime1">
              <a:rPr lang="zh-CN" altLang="en-US" smtClean="0"/>
              <a:pPr/>
              <a:t>2016/9/18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FB32E-2EB7-4964-8D06-A414F5D9C7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//upload.wikimedia.org/wikipedia/commons/e/e5/Von_Neumann_Architecture.sv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//upload.wikimedia.org/wikipedia/commons/3/3f/Harvard_architecture.sv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How to Abstract </a:t>
            </a:r>
            <a:r>
              <a:rPr lang="en-US" altLang="zh-CN" dirty="0" smtClean="0"/>
              <a:t>for a </a:t>
            </a:r>
            <a:r>
              <a:rPr lang="en-US" altLang="zh-CN" dirty="0" smtClean="0"/>
              <a:t>Computer System?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24" y="4600580"/>
            <a:ext cx="7500990" cy="2186006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Prof. Zhang Gang</a:t>
            </a:r>
          </a:p>
          <a:p>
            <a:r>
              <a:rPr lang="en-US" altLang="zh-CN" dirty="0" smtClean="0"/>
              <a:t>The Department of Computer Science &amp; Technology TJRAC, China</a:t>
            </a:r>
          </a:p>
          <a:p>
            <a:r>
              <a:rPr lang="en-US" altLang="zh-CN" dirty="0" smtClean="0"/>
              <a:t>gzhang@tju.edu.cn</a:t>
            </a:r>
          </a:p>
          <a:p>
            <a:r>
              <a:rPr lang="en-US" altLang="zh-CN" dirty="0" smtClean="0"/>
              <a:t>2016.09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00132"/>
          </a:xfrm>
        </p:spPr>
        <p:txBody>
          <a:bodyPr/>
          <a:lstStyle/>
          <a:p>
            <a:r>
              <a:rPr lang="en-US" altLang="zh-CN" i="1" dirty="0" smtClean="0"/>
              <a:t>2.1.1 Memory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786478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i="1" dirty="0" smtClean="0"/>
              <a:t>Memory is the </a:t>
            </a:r>
            <a:r>
              <a:rPr lang="en-US" altLang="zh-CN" dirty="0" smtClean="0"/>
              <a:t>system </a:t>
            </a:r>
            <a:r>
              <a:rPr lang="en-US" altLang="zh-CN" dirty="0"/>
              <a:t>component that remembers data </a:t>
            </a:r>
            <a:r>
              <a:rPr lang="en-US" altLang="zh-CN" dirty="0" smtClean="0"/>
              <a:t>values for </a:t>
            </a:r>
            <a:r>
              <a:rPr lang="en-US" altLang="zh-CN" dirty="0"/>
              <a:t>use in </a:t>
            </a:r>
            <a:r>
              <a:rPr lang="en-US" altLang="zh-CN" dirty="0" smtClean="0"/>
              <a:t>computation</a:t>
            </a:r>
          </a:p>
          <a:p>
            <a:r>
              <a:rPr lang="en-US" altLang="zh-CN" dirty="0" smtClean="0"/>
              <a:t>All memory devices fit a simple </a:t>
            </a:r>
            <a:r>
              <a:rPr lang="en-US" altLang="zh-CN" dirty="0" smtClean="0">
                <a:solidFill>
                  <a:srgbClr val="FF0000"/>
                </a:solidFill>
              </a:rPr>
              <a:t>abstract model </a:t>
            </a:r>
          </a:p>
          <a:p>
            <a:pPr lvl="1"/>
            <a:r>
              <a:rPr lang="en-US" altLang="zh-CN" i="1" dirty="0" smtClean="0">
                <a:solidFill>
                  <a:srgbClr val="FF0000"/>
                </a:solidFill>
              </a:rPr>
              <a:t>WRITE (name, value)</a:t>
            </a:r>
          </a:p>
          <a:p>
            <a:pPr lvl="1"/>
            <a:r>
              <a:rPr lang="en-US" altLang="zh-CN" i="1" dirty="0" smtClean="0">
                <a:solidFill>
                  <a:srgbClr val="FF0000"/>
                </a:solidFill>
              </a:rPr>
              <a:t>value ← READ (name)</a:t>
            </a:r>
          </a:p>
          <a:p>
            <a:r>
              <a:rPr lang="en-US" altLang="zh-CN" dirty="0" smtClean="0"/>
              <a:t>One can recall that </a:t>
            </a:r>
            <a:r>
              <a:rPr lang="en-US" altLang="zh-CN" dirty="0" smtClean="0">
                <a:solidFill>
                  <a:srgbClr val="FF0000"/>
                </a:solidFill>
              </a:rPr>
              <a:t>value</a:t>
            </a:r>
            <a:r>
              <a:rPr lang="en-US" altLang="zh-CN" dirty="0" smtClean="0"/>
              <a:t> </a:t>
            </a:r>
            <a:br>
              <a:rPr lang="en-US" altLang="zh-CN" dirty="0" smtClean="0"/>
            </a:br>
            <a:r>
              <a:rPr lang="en-US" altLang="zh-CN" dirty="0" smtClean="0"/>
              <a:t>by </a:t>
            </a:r>
            <a:r>
              <a:rPr lang="en-US" altLang="zh-CN" dirty="0" smtClean="0">
                <a:solidFill>
                  <a:srgbClr val="FF0000"/>
                </a:solidFill>
              </a:rPr>
              <a:t>name</a:t>
            </a:r>
            <a:r>
              <a:rPr lang="en-US" altLang="zh-CN" dirty="0" smtClean="0"/>
              <a:t> in the future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Memory 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random-access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volatile</a:t>
            </a:r>
            <a:r>
              <a:rPr lang="en-US" altLang="zh-CN" dirty="0" smtClean="0"/>
              <a:t> memory</a:t>
            </a:r>
          </a:p>
          <a:p>
            <a:pPr lvl="1"/>
            <a:r>
              <a:rPr lang="en-US" altLang="zh-CN" dirty="0" smtClean="0"/>
              <a:t>READ/WRITE model</a:t>
            </a:r>
          </a:p>
          <a:p>
            <a:r>
              <a:rPr lang="en-US" altLang="zh-CN" dirty="0" smtClean="0"/>
              <a:t>Storage 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non-volatile</a:t>
            </a:r>
            <a:r>
              <a:rPr lang="en-US" altLang="zh-CN" dirty="0" smtClean="0"/>
              <a:t> memory</a:t>
            </a:r>
          </a:p>
          <a:p>
            <a:pPr lvl="1"/>
            <a:r>
              <a:rPr lang="en-US" altLang="zh-CN" dirty="0" smtClean="0"/>
              <a:t>GET/PUT model</a:t>
            </a:r>
          </a:p>
          <a:p>
            <a:pPr lvl="1"/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4" name="TextBox 3"/>
          <p:cNvSpPr txBox="1"/>
          <p:nvPr/>
        </p:nvSpPr>
        <p:spPr>
          <a:xfrm>
            <a:off x="5143504" y="2281190"/>
            <a:ext cx="3929058" cy="31700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Hardware memory devices:</a:t>
            </a:r>
          </a:p>
          <a:p>
            <a:pPr lvl="1"/>
            <a:r>
              <a:rPr lang="en-US" altLang="zh-CN" sz="2000" dirty="0"/>
              <a:t>CMOS </a:t>
            </a:r>
            <a:r>
              <a:rPr lang="en-US" altLang="zh-CN" sz="2000" dirty="0" smtClean="0"/>
              <a:t>RAM</a:t>
            </a:r>
          </a:p>
          <a:p>
            <a:pPr lvl="1"/>
            <a:r>
              <a:rPr lang="en-US" altLang="zh-CN" sz="2000" dirty="0"/>
              <a:t>Flash memory</a:t>
            </a:r>
          </a:p>
          <a:p>
            <a:pPr lvl="1"/>
            <a:r>
              <a:rPr lang="en-US" altLang="zh-CN" sz="2000" dirty="0"/>
              <a:t>Magnetic tape</a:t>
            </a:r>
          </a:p>
          <a:p>
            <a:pPr lvl="1"/>
            <a:r>
              <a:rPr lang="en-US" altLang="zh-CN" sz="2000" dirty="0"/>
              <a:t>Magnetic Disk</a:t>
            </a:r>
          </a:p>
          <a:p>
            <a:pPr lvl="1"/>
            <a:r>
              <a:rPr lang="en-US" altLang="zh-CN" sz="2000" dirty="0"/>
              <a:t>CD-R and DVD-R</a:t>
            </a:r>
          </a:p>
          <a:p>
            <a:r>
              <a:rPr lang="en-US" altLang="zh-CN" sz="2000" b="1" dirty="0"/>
              <a:t>Higher level memory systems:</a:t>
            </a:r>
            <a:endParaRPr lang="en-US" altLang="zh-CN" sz="2000" b="1" dirty="0" smtClean="0"/>
          </a:p>
          <a:p>
            <a:pPr lvl="1"/>
            <a:r>
              <a:rPr lang="en-US" altLang="zh-CN" sz="2000" dirty="0" smtClean="0"/>
              <a:t>RAID</a:t>
            </a:r>
            <a:endParaRPr lang="en-US" altLang="zh-CN" sz="2000" dirty="0"/>
          </a:p>
          <a:p>
            <a:pPr lvl="1"/>
            <a:r>
              <a:rPr lang="en-US" altLang="zh-CN" sz="2000" dirty="0"/>
              <a:t>File system</a:t>
            </a:r>
          </a:p>
          <a:p>
            <a:pPr lvl="1"/>
            <a:r>
              <a:rPr lang="en-US" altLang="zh-CN" sz="2000" dirty="0"/>
              <a:t>Database management system</a:t>
            </a:r>
            <a:endParaRPr lang="zh-CN" alt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Read/write coherence and atomicity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Read/write </a:t>
            </a:r>
            <a:r>
              <a:rPr lang="en-US" altLang="zh-CN" dirty="0" smtClean="0">
                <a:solidFill>
                  <a:srgbClr val="FF0000"/>
                </a:solidFill>
              </a:rPr>
              <a:t>coherence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the result of the READ of a named value is </a:t>
            </a:r>
            <a:r>
              <a:rPr lang="en-US" altLang="zh-CN" dirty="0" smtClean="0">
                <a:solidFill>
                  <a:srgbClr val="FF0000"/>
                </a:solidFill>
              </a:rPr>
              <a:t>always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the same as</a:t>
            </a:r>
            <a:r>
              <a:rPr lang="en-US" altLang="zh-CN" dirty="0" smtClean="0"/>
              <a:t> the most recent WRITE to that value</a:t>
            </a:r>
          </a:p>
          <a:p>
            <a:r>
              <a:rPr lang="en-US" altLang="zh-CN" dirty="0" smtClean="0"/>
              <a:t>Before-or-after </a:t>
            </a:r>
            <a:r>
              <a:rPr lang="en-US" altLang="zh-CN" dirty="0" smtClean="0">
                <a:solidFill>
                  <a:srgbClr val="FF0000"/>
                </a:solidFill>
              </a:rPr>
              <a:t>atomicity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result of every READ or WRITE is as if that READ or WRITE occurred either </a:t>
            </a:r>
            <a:r>
              <a:rPr lang="en-US" altLang="zh-CN" dirty="0" smtClean="0">
                <a:solidFill>
                  <a:srgbClr val="FF0000"/>
                </a:solidFill>
              </a:rPr>
              <a:t>completely before</a:t>
            </a:r>
            <a:r>
              <a:rPr lang="en-US" altLang="zh-CN" dirty="0" smtClean="0"/>
              <a:t> or</a:t>
            </a:r>
            <a:r>
              <a:rPr lang="zh-CN" altLang="en-US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completely after </a:t>
            </a:r>
            <a:r>
              <a:rPr lang="en-US" altLang="zh-CN" dirty="0" smtClean="0"/>
              <a:t>any other READ or WRITE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Read/write coherence and atomicity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Concurrency</a:t>
            </a:r>
          </a:p>
          <a:p>
            <a:pPr lvl="1"/>
            <a:r>
              <a:rPr lang="en-US" altLang="zh-CN" sz="3200" dirty="0" smtClean="0"/>
              <a:t>different actors can perform READ and WRITE operations concurrently</a:t>
            </a:r>
          </a:p>
          <a:p>
            <a:pPr lvl="1"/>
            <a:r>
              <a:rPr lang="en-US" altLang="zh-CN" sz="3200" dirty="0" smtClean="0"/>
              <a:t>they may initiate two such operations on </a:t>
            </a:r>
            <a:r>
              <a:rPr lang="en-US" altLang="zh-CN" sz="3200" dirty="0" smtClean="0">
                <a:solidFill>
                  <a:srgbClr val="FF0000"/>
                </a:solidFill>
              </a:rPr>
              <a:t>the same named value </a:t>
            </a:r>
            <a:r>
              <a:rPr lang="en-US" altLang="zh-CN" sz="3200" dirty="0" smtClean="0"/>
              <a:t>at about </a:t>
            </a:r>
            <a:r>
              <a:rPr lang="en-US" altLang="zh-CN" sz="3200" dirty="0" smtClean="0">
                <a:solidFill>
                  <a:srgbClr val="FF0000"/>
                </a:solidFill>
              </a:rPr>
              <a:t>the same time</a:t>
            </a:r>
          </a:p>
          <a:p>
            <a:r>
              <a:rPr lang="en-US" altLang="zh-CN" dirty="0" smtClean="0"/>
              <a:t>Needs some kind of </a:t>
            </a:r>
            <a:r>
              <a:rPr lang="en-US" altLang="zh-CN" dirty="0" smtClean="0">
                <a:solidFill>
                  <a:srgbClr val="FF0000"/>
                </a:solidFill>
              </a:rPr>
              <a:t>arbitration</a:t>
            </a:r>
            <a:r>
              <a:rPr lang="en-US" altLang="zh-CN" dirty="0" smtClean="0"/>
              <a:t> that decides which one goes first and to assure that one operation completes before the other begins</a:t>
            </a:r>
          </a:p>
          <a:p>
            <a:endParaRPr lang="en-US" altLang="zh-CN" dirty="0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Memory names and addresses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en-US" altLang="zh-CN" dirty="0" smtClean="0"/>
              <a:t>Location-addressed memory</a:t>
            </a:r>
          </a:p>
          <a:p>
            <a:pPr lvl="1"/>
            <a:r>
              <a:rPr lang="en-US" altLang="zh-CN" dirty="0" smtClean="0"/>
              <a:t>geometric coordinates</a:t>
            </a:r>
          </a:p>
          <a:p>
            <a:pPr lvl="1"/>
            <a:r>
              <a:rPr lang="en-US" altLang="zh-CN" dirty="0" smtClean="0"/>
              <a:t>consecutive integer</a:t>
            </a:r>
          </a:p>
          <a:p>
            <a:r>
              <a:rPr lang="en-US" altLang="zh-CN" dirty="0" smtClean="0"/>
              <a:t>Associative memory</a:t>
            </a:r>
          </a:p>
          <a:p>
            <a:pPr lvl="1"/>
            <a:r>
              <a:rPr lang="en-US" altLang="zh-CN" dirty="0" smtClean="0"/>
              <a:t>unconstrained names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167205"/>
            <a:ext cx="8804203" cy="2262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2.1.2 Interpreters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4668839"/>
          </a:xfrm>
        </p:spPr>
        <p:txBody>
          <a:bodyPr/>
          <a:lstStyle/>
          <a:p>
            <a:r>
              <a:rPr lang="en-US" altLang="zh-CN" dirty="0" smtClean="0"/>
              <a:t>Interpreters </a:t>
            </a:r>
          </a:p>
          <a:p>
            <a:pPr lvl="1"/>
            <a:r>
              <a:rPr lang="en-US" altLang="zh-CN" dirty="0" smtClean="0"/>
              <a:t>the active elements of a computer system</a:t>
            </a:r>
          </a:p>
          <a:p>
            <a:pPr lvl="1"/>
            <a:r>
              <a:rPr lang="en-US" altLang="zh-CN" dirty="0" smtClean="0"/>
              <a:t>they perform the actions that constitute computations</a:t>
            </a:r>
          </a:p>
          <a:p>
            <a:pPr lvl="1"/>
            <a:r>
              <a:rPr lang="en-US" altLang="zh-CN" dirty="0" smtClean="0"/>
              <a:t>Many systems have more than one interpreter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85918" y="3357562"/>
            <a:ext cx="5929354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Hardware:</a:t>
            </a:r>
          </a:p>
          <a:p>
            <a:pPr lvl="1"/>
            <a:r>
              <a:rPr lang="en-US" altLang="zh-CN" sz="2400" dirty="0"/>
              <a:t>Pentium 4, PowerPC 970, </a:t>
            </a:r>
            <a:r>
              <a:rPr lang="en-US" altLang="zh-CN" sz="2400" dirty="0" err="1"/>
              <a:t>UltraSPARC</a:t>
            </a:r>
            <a:r>
              <a:rPr lang="en-US" altLang="zh-CN" sz="2400" dirty="0"/>
              <a:t> T1</a:t>
            </a:r>
          </a:p>
          <a:p>
            <a:pPr lvl="1"/>
            <a:r>
              <a:rPr lang="en-US" altLang="zh-CN" sz="2400" dirty="0"/>
              <a:t>disk </a:t>
            </a:r>
            <a:r>
              <a:rPr lang="en-US" altLang="zh-CN" sz="2400" dirty="0" smtClean="0"/>
              <a:t>channel, display </a:t>
            </a:r>
            <a:r>
              <a:rPr lang="en-US" altLang="zh-CN" sz="2400" dirty="0"/>
              <a:t>controller</a:t>
            </a:r>
          </a:p>
          <a:p>
            <a:r>
              <a:rPr lang="en-US" altLang="zh-CN" sz="2400" b="1" dirty="0"/>
              <a:t>Software:</a:t>
            </a:r>
          </a:p>
          <a:p>
            <a:pPr lvl="1"/>
            <a:r>
              <a:rPr lang="en-US" altLang="zh-CN" sz="2400" dirty="0"/>
              <a:t>Alice, AppleScript, Perl, </a:t>
            </a:r>
            <a:r>
              <a:rPr lang="en-US" altLang="zh-CN" sz="2400" dirty="0" err="1"/>
              <a:t>Tcl</a:t>
            </a:r>
            <a:r>
              <a:rPr lang="en-US" altLang="zh-CN" sz="2400" dirty="0"/>
              <a:t>, Scheme</a:t>
            </a:r>
          </a:p>
          <a:p>
            <a:pPr lvl="1"/>
            <a:r>
              <a:rPr lang="en-US" altLang="zh-CN" sz="2400" dirty="0" err="1"/>
              <a:t>TeX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LaTeX</a:t>
            </a:r>
            <a:endParaRPr lang="en-US" altLang="zh-CN" sz="2400" dirty="0"/>
          </a:p>
          <a:p>
            <a:pPr lvl="1"/>
            <a:r>
              <a:rPr lang="en-US" altLang="zh-CN" sz="2400" dirty="0"/>
              <a:t>JavaScript, Smalltalk</a:t>
            </a:r>
          </a:p>
          <a:p>
            <a:pPr lvl="1"/>
            <a:r>
              <a:rPr lang="en-US" altLang="zh-CN" sz="2400" dirty="0"/>
              <a:t>LISP, Python, Forth, Java </a:t>
            </a:r>
            <a:r>
              <a:rPr lang="en-US" altLang="zh-CN" sz="2400" dirty="0" err="1"/>
              <a:t>bytecode</a:t>
            </a:r>
            <a:endParaRPr lang="en-US" altLang="zh-CN" sz="2400" dirty="0"/>
          </a:p>
          <a:p>
            <a:pPr lvl="1"/>
            <a:r>
              <a:rPr lang="en-US" altLang="zh-CN" sz="2400" dirty="0"/>
              <a:t>Safari, Internet Explorer, Firefox</a:t>
            </a:r>
            <a:endParaRPr lang="zh-CN" altLang="en-US" sz="24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2.1.2 Interpreters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Interpreters can be described with a simple abstraction, consisting of just three components:</a:t>
            </a:r>
          </a:p>
          <a:p>
            <a:pPr lvl="1"/>
            <a:r>
              <a:rPr lang="en-US" altLang="zh-CN" dirty="0" smtClean="0"/>
              <a:t>1. </a:t>
            </a:r>
            <a:r>
              <a:rPr lang="en-US" altLang="zh-CN" i="1" dirty="0" smtClean="0">
                <a:solidFill>
                  <a:srgbClr val="FF0000"/>
                </a:solidFill>
              </a:rPr>
              <a:t>instruction reference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2"/>
            <a:r>
              <a:rPr lang="en-US" altLang="zh-CN" dirty="0" smtClean="0"/>
              <a:t>which tells the interpreter </a:t>
            </a:r>
            <a:r>
              <a:rPr lang="en-US" altLang="zh-CN" dirty="0" smtClean="0">
                <a:solidFill>
                  <a:srgbClr val="FF0000"/>
                </a:solidFill>
              </a:rPr>
              <a:t>where to find its next instruction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2. </a:t>
            </a:r>
            <a:r>
              <a:rPr lang="en-US" altLang="zh-CN" i="1" dirty="0" smtClean="0">
                <a:solidFill>
                  <a:srgbClr val="FF0000"/>
                </a:solidFill>
              </a:rPr>
              <a:t>repertoire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2"/>
            <a:r>
              <a:rPr lang="en-US" altLang="zh-CN" dirty="0" smtClean="0"/>
              <a:t>which </a:t>
            </a:r>
            <a:r>
              <a:rPr lang="en-US" altLang="zh-CN" dirty="0" smtClean="0">
                <a:solidFill>
                  <a:srgbClr val="FF0000"/>
                </a:solidFill>
              </a:rPr>
              <a:t>defines the set of actions </a:t>
            </a:r>
            <a:r>
              <a:rPr lang="en-US" altLang="zh-CN" dirty="0" smtClean="0"/>
              <a:t>the interpreter is prepared to perform</a:t>
            </a:r>
          </a:p>
          <a:p>
            <a:pPr lvl="1"/>
            <a:r>
              <a:rPr lang="en-US" altLang="zh-CN" dirty="0" smtClean="0"/>
              <a:t>3. </a:t>
            </a:r>
            <a:r>
              <a:rPr lang="en-US" altLang="zh-CN" i="1" dirty="0" smtClean="0">
                <a:solidFill>
                  <a:srgbClr val="FF0000"/>
                </a:solidFill>
              </a:rPr>
              <a:t>environment reference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2"/>
            <a:r>
              <a:rPr lang="en-US" altLang="zh-CN" dirty="0" smtClean="0"/>
              <a:t>which tells the interpreter </a:t>
            </a:r>
            <a:r>
              <a:rPr lang="en-US" altLang="zh-CN" dirty="0" smtClean="0">
                <a:solidFill>
                  <a:srgbClr val="FF0000"/>
                </a:solidFill>
              </a:rPr>
              <a:t>where to find its environment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 smtClean="0">
                <a:solidFill>
                  <a:srgbClr val="FF0000"/>
                </a:solidFill>
              </a:rPr>
              <a:t>current state of a system </a:t>
            </a:r>
            <a:r>
              <a:rPr lang="en-US" altLang="zh-CN" dirty="0" smtClean="0"/>
              <a:t>is the environment</a:t>
            </a:r>
          </a:p>
          <a:p>
            <a:pPr lvl="2"/>
            <a:r>
              <a:rPr lang="en-US" altLang="zh-CN" dirty="0" smtClean="0"/>
              <a:t>on the current state  the interpreter should </a:t>
            </a:r>
            <a:r>
              <a:rPr lang="en-US" altLang="zh-CN" dirty="0" smtClean="0">
                <a:solidFill>
                  <a:srgbClr val="FF0000"/>
                </a:solidFill>
              </a:rPr>
              <a:t>perform the action</a:t>
            </a:r>
            <a:r>
              <a:rPr lang="en-US" altLang="zh-CN" dirty="0" smtClean="0"/>
              <a:t> of the current instruction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0"/>
            <a:ext cx="8543956" cy="714356"/>
          </a:xfrm>
        </p:spPr>
        <p:txBody>
          <a:bodyPr/>
          <a:lstStyle/>
          <a:p>
            <a:r>
              <a:rPr lang="en-US" altLang="zh-CN" dirty="0" smtClean="0"/>
              <a:t>The structure of an abstract interpreter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9" y="554218"/>
            <a:ext cx="7858180" cy="430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14348" y="4857760"/>
            <a:ext cx="80010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/>
              <a:t>1 </a:t>
            </a:r>
            <a:r>
              <a:rPr lang="en-US" altLang="zh-CN" i="1" dirty="0" smtClean="0"/>
              <a:t> </a:t>
            </a:r>
            <a:r>
              <a:rPr lang="en-US" altLang="zh-CN" b="1" i="1" dirty="0" smtClean="0"/>
              <a:t>procedure </a:t>
            </a:r>
            <a:r>
              <a:rPr lang="en-US" altLang="zh-CN" b="1" i="1" dirty="0"/>
              <a:t>INTERPRET()</a:t>
            </a:r>
          </a:p>
          <a:p>
            <a:r>
              <a:rPr lang="en-US" altLang="zh-CN" b="1" i="1" dirty="0"/>
              <a:t>2  </a:t>
            </a:r>
            <a:r>
              <a:rPr lang="en-US" altLang="zh-CN" b="1" i="1" dirty="0" smtClean="0"/>
              <a:t>   do </a:t>
            </a:r>
            <a:r>
              <a:rPr lang="en-US" altLang="zh-CN" b="1" i="1" dirty="0"/>
              <a:t>forever</a:t>
            </a:r>
          </a:p>
          <a:p>
            <a:r>
              <a:rPr lang="en-US" altLang="zh-CN" i="1" dirty="0" smtClean="0"/>
              <a:t>3         </a:t>
            </a:r>
            <a:r>
              <a:rPr lang="en-US" altLang="zh-CN" i="1" dirty="0"/>
              <a:t>instruction ← READ (</a:t>
            </a:r>
            <a:r>
              <a:rPr lang="en-US" altLang="zh-CN" i="1" dirty="0" err="1">
                <a:solidFill>
                  <a:srgbClr val="FF0000"/>
                </a:solidFill>
              </a:rPr>
              <a:t>instruction_reference</a:t>
            </a:r>
            <a:r>
              <a:rPr lang="en-US" altLang="zh-CN" i="1" dirty="0"/>
              <a:t>)</a:t>
            </a:r>
          </a:p>
          <a:p>
            <a:r>
              <a:rPr lang="en-US" altLang="zh-CN" i="1" dirty="0"/>
              <a:t>4 </a:t>
            </a:r>
            <a:r>
              <a:rPr lang="en-US" altLang="zh-CN" i="1" dirty="0" smtClean="0"/>
              <a:t>        perform </a:t>
            </a:r>
            <a:r>
              <a:rPr lang="en-US" altLang="zh-CN" i="1" dirty="0"/>
              <a:t>instruction in the context of </a:t>
            </a:r>
            <a:r>
              <a:rPr lang="en-US" altLang="zh-CN" i="1" dirty="0" err="1">
                <a:solidFill>
                  <a:srgbClr val="FF0000"/>
                </a:solidFill>
              </a:rPr>
              <a:t>environment_reference</a:t>
            </a:r>
            <a:endParaRPr lang="en-US" altLang="zh-CN" i="1" dirty="0">
              <a:solidFill>
                <a:srgbClr val="FF0000"/>
              </a:solidFill>
            </a:endParaRPr>
          </a:p>
          <a:p>
            <a:r>
              <a:rPr lang="en-US" altLang="zh-CN" i="1" dirty="0" smtClean="0"/>
              <a:t>5         </a:t>
            </a:r>
            <a:r>
              <a:rPr lang="en-US" altLang="zh-CN" b="1" i="1" dirty="0"/>
              <a:t>if </a:t>
            </a:r>
            <a:r>
              <a:rPr lang="en-US" altLang="zh-CN" b="1" i="1" dirty="0" err="1"/>
              <a:t>interrupt_signal</a:t>
            </a:r>
            <a:r>
              <a:rPr lang="en-US" altLang="zh-CN" b="1" i="1" dirty="0"/>
              <a:t> = TRUE then</a:t>
            </a:r>
          </a:p>
          <a:p>
            <a:r>
              <a:rPr lang="en-US" altLang="zh-CN" i="1" dirty="0" smtClean="0"/>
              <a:t>6               </a:t>
            </a:r>
            <a:r>
              <a:rPr lang="en-US" altLang="zh-CN" i="1" dirty="0" err="1" smtClean="0"/>
              <a:t>instruction_reference</a:t>
            </a:r>
            <a:r>
              <a:rPr lang="en-US" altLang="zh-CN" i="1" dirty="0" smtClean="0"/>
              <a:t> </a:t>
            </a:r>
            <a:r>
              <a:rPr lang="en-US" altLang="zh-CN" i="1" dirty="0"/>
              <a:t>← entry point of INTERRUPT_HANDLER</a:t>
            </a:r>
          </a:p>
          <a:p>
            <a:r>
              <a:rPr lang="en-US" altLang="zh-CN" i="1" dirty="0"/>
              <a:t>7 </a:t>
            </a:r>
            <a:r>
              <a:rPr lang="en-US" altLang="zh-CN" i="1" dirty="0" smtClean="0"/>
              <a:t>              </a:t>
            </a:r>
            <a:r>
              <a:rPr lang="en-US" altLang="zh-CN" i="1" dirty="0" err="1" smtClean="0"/>
              <a:t>environment_reference</a:t>
            </a:r>
            <a:r>
              <a:rPr lang="en-US" altLang="zh-CN" i="1" dirty="0" smtClean="0"/>
              <a:t> </a:t>
            </a:r>
            <a:r>
              <a:rPr lang="en-US" altLang="zh-CN" i="1" dirty="0"/>
              <a:t>← environment ref of INTERRUPT_HANDLER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2.1.2 Interpreters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 general-purpose </a:t>
            </a:r>
            <a:r>
              <a:rPr lang="en-US" altLang="zh-CN" b="1" i="1" dirty="0" smtClean="0"/>
              <a:t>processor</a:t>
            </a:r>
            <a:r>
              <a:rPr lang="en-US" altLang="zh-CN" dirty="0" smtClean="0"/>
              <a:t> is an implementation of an interpreter</a:t>
            </a:r>
          </a:p>
          <a:p>
            <a:pPr lvl="1"/>
            <a:r>
              <a:rPr lang="en-US" altLang="zh-CN" b="1" i="1" dirty="0" smtClean="0"/>
              <a:t>a </a:t>
            </a:r>
            <a:r>
              <a:rPr lang="en-US" altLang="zh-CN" b="1" i="1" dirty="0"/>
              <a:t>program counter </a:t>
            </a:r>
            <a:r>
              <a:rPr lang="en-US" altLang="zh-CN" dirty="0"/>
              <a:t>looks as the </a:t>
            </a:r>
            <a:r>
              <a:rPr lang="en-US" altLang="zh-CN" dirty="0">
                <a:solidFill>
                  <a:srgbClr val="FF0000"/>
                </a:solidFill>
              </a:rPr>
              <a:t>instruction reference</a:t>
            </a:r>
          </a:p>
          <a:p>
            <a:pPr lvl="1"/>
            <a:r>
              <a:rPr lang="en-US" altLang="zh-CN" b="1" i="1" dirty="0"/>
              <a:t>registers</a:t>
            </a:r>
            <a:r>
              <a:rPr lang="en-US" altLang="zh-CN" dirty="0"/>
              <a:t> look as the </a:t>
            </a:r>
            <a:r>
              <a:rPr lang="en-US" altLang="zh-CN" dirty="0">
                <a:solidFill>
                  <a:srgbClr val="FF0000"/>
                </a:solidFill>
              </a:rPr>
              <a:t>environment reference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repertoire</a:t>
            </a:r>
            <a:r>
              <a:rPr lang="en-US" altLang="zh-CN" dirty="0"/>
              <a:t> includes </a:t>
            </a:r>
            <a:r>
              <a:rPr lang="en-US" altLang="zh-CN" b="1" i="1" dirty="0" smtClean="0"/>
              <a:t>instructions</a:t>
            </a:r>
            <a:r>
              <a:rPr lang="en-US" altLang="zh-CN" dirty="0" smtClean="0"/>
              <a:t> such as ADD, SUB, CMP, JMP, LOAD, STORE, and so 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2.1.3. Communication links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en-US" altLang="zh-CN" dirty="0" smtClean="0"/>
              <a:t>Communication link </a:t>
            </a:r>
          </a:p>
          <a:p>
            <a:pPr lvl="1"/>
            <a:r>
              <a:rPr lang="en-US" altLang="zh-CN" dirty="0" smtClean="0"/>
              <a:t>providing a way for information to move between physically separated components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2928934"/>
            <a:ext cx="4857784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Hardware technology:</a:t>
            </a:r>
          </a:p>
          <a:p>
            <a:pPr lvl="1"/>
            <a:r>
              <a:rPr lang="en-US" altLang="zh-CN" sz="2400" dirty="0" smtClean="0"/>
              <a:t>twisted pair</a:t>
            </a:r>
          </a:p>
          <a:p>
            <a:pPr lvl="1"/>
            <a:r>
              <a:rPr lang="en-US" altLang="zh-CN" sz="2400" dirty="0" smtClean="0"/>
              <a:t>coaxial cable</a:t>
            </a:r>
          </a:p>
          <a:p>
            <a:pPr lvl="1"/>
            <a:r>
              <a:rPr lang="en-US" altLang="zh-CN" sz="2400" dirty="0" smtClean="0"/>
              <a:t>optical fiber</a:t>
            </a:r>
          </a:p>
          <a:p>
            <a:r>
              <a:rPr lang="en-US" altLang="zh-CN" sz="2400" b="1" dirty="0" smtClean="0"/>
              <a:t>Higher level:</a:t>
            </a:r>
          </a:p>
          <a:p>
            <a:pPr lvl="1"/>
            <a:r>
              <a:rPr lang="en-US" altLang="zh-CN" sz="2400" dirty="0" smtClean="0"/>
              <a:t>Ethernet</a:t>
            </a:r>
          </a:p>
          <a:p>
            <a:pPr lvl="1"/>
            <a:r>
              <a:rPr lang="en-US" altLang="zh-CN" sz="2400" dirty="0" smtClean="0"/>
              <a:t>Universal Serial Bus (USB)</a:t>
            </a:r>
          </a:p>
          <a:p>
            <a:pPr lvl="1"/>
            <a:r>
              <a:rPr lang="en-US" altLang="zh-CN" sz="2400" dirty="0" smtClean="0"/>
              <a:t>the Internet</a:t>
            </a:r>
          </a:p>
          <a:p>
            <a:pPr lvl="1"/>
            <a:r>
              <a:rPr lang="en-US" altLang="zh-CN" sz="2400" dirty="0" smtClean="0"/>
              <a:t>the telephone system</a:t>
            </a:r>
          </a:p>
          <a:p>
            <a:pPr lvl="1"/>
            <a:r>
              <a:rPr lang="en-US" altLang="zh-CN" sz="2400" dirty="0" smtClean="0"/>
              <a:t>a Unix pipe</a:t>
            </a:r>
            <a:endParaRPr lang="zh-CN" altLang="en-US" sz="24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2.1.3. Communication links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communication link can be abstracted as:</a:t>
            </a:r>
          </a:p>
          <a:p>
            <a:pPr lvl="1"/>
            <a:r>
              <a:rPr lang="en-US" altLang="zh-CN" i="1" dirty="0" smtClean="0">
                <a:solidFill>
                  <a:srgbClr val="FF0000"/>
                </a:solidFill>
              </a:rPr>
              <a:t>SEND(</a:t>
            </a:r>
            <a:r>
              <a:rPr lang="en-US" altLang="zh-CN" i="1" dirty="0" err="1" smtClean="0">
                <a:solidFill>
                  <a:srgbClr val="FF0000"/>
                </a:solidFill>
              </a:rPr>
              <a:t>link_name</a:t>
            </a:r>
            <a:r>
              <a:rPr lang="en-US" altLang="zh-CN" i="1" dirty="0" smtClean="0">
                <a:solidFill>
                  <a:srgbClr val="FF0000"/>
                </a:solidFill>
              </a:rPr>
              <a:t>, </a:t>
            </a:r>
            <a:r>
              <a:rPr lang="en-US" altLang="zh-CN" i="1" dirty="0" err="1" smtClean="0">
                <a:solidFill>
                  <a:srgbClr val="FF0000"/>
                </a:solidFill>
              </a:rPr>
              <a:t>outgoing_message_buffer</a:t>
            </a:r>
            <a:r>
              <a:rPr lang="en-US" altLang="zh-CN" i="1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altLang="zh-CN" i="1" dirty="0" smtClean="0">
                <a:solidFill>
                  <a:srgbClr val="FF0000"/>
                </a:solidFill>
              </a:rPr>
              <a:t>RECEIVE(</a:t>
            </a:r>
            <a:r>
              <a:rPr lang="en-US" altLang="zh-CN" i="1" dirty="0" err="1" smtClean="0">
                <a:solidFill>
                  <a:srgbClr val="FF0000"/>
                </a:solidFill>
              </a:rPr>
              <a:t>link_name</a:t>
            </a:r>
            <a:r>
              <a:rPr lang="en-US" altLang="zh-CN" i="1" dirty="0" smtClean="0">
                <a:solidFill>
                  <a:srgbClr val="FF0000"/>
                </a:solidFill>
              </a:rPr>
              <a:t>, </a:t>
            </a:r>
            <a:r>
              <a:rPr lang="en-US" altLang="zh-CN" i="1" dirty="0" err="1" smtClean="0">
                <a:solidFill>
                  <a:srgbClr val="FF0000"/>
                </a:solidFill>
              </a:rPr>
              <a:t>incoming_message_buffer</a:t>
            </a:r>
            <a:r>
              <a:rPr lang="en-US" altLang="zh-CN" i="1" dirty="0" smtClean="0">
                <a:solidFill>
                  <a:srgbClr val="FF0000"/>
                </a:solidFill>
              </a:rPr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Can we use the </a:t>
            </a:r>
            <a:r>
              <a:rPr lang="en-US" altLang="zh-CN" i="1" dirty="0" smtClean="0"/>
              <a:t>READ</a:t>
            </a:r>
            <a:r>
              <a:rPr lang="en-US" altLang="zh-CN" dirty="0" smtClean="0"/>
              <a:t> and </a:t>
            </a:r>
            <a:r>
              <a:rPr lang="en-US" altLang="zh-CN" i="1" dirty="0" smtClean="0"/>
              <a:t>WRITE</a:t>
            </a:r>
            <a:r>
              <a:rPr lang="en-US" altLang="zh-CN" dirty="0" smtClean="0"/>
              <a:t>, which used to abstract the memory, to abstract the communication link?</a:t>
            </a:r>
          </a:p>
          <a:p>
            <a:r>
              <a:rPr lang="en-US" altLang="zh-CN" dirty="0" smtClean="0"/>
              <a:t>Why?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71422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Do you know what is the abstraction of a computer system?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The most people may be to say: I know it!</a:t>
            </a:r>
          </a:p>
          <a:p>
            <a:pPr lvl="1"/>
            <a:r>
              <a:rPr lang="en-US" altLang="zh-CN" dirty="0" smtClean="0"/>
              <a:t>Memory unit</a:t>
            </a:r>
          </a:p>
          <a:p>
            <a:pPr lvl="1"/>
            <a:r>
              <a:rPr lang="en-US" altLang="zh-CN" dirty="0" smtClean="0"/>
              <a:t>Control unit</a:t>
            </a:r>
          </a:p>
          <a:p>
            <a:pPr lvl="1"/>
            <a:r>
              <a:rPr lang="en-US" altLang="zh-CN" dirty="0" smtClean="0"/>
              <a:t>Arithmetic/Logic unit</a:t>
            </a:r>
          </a:p>
          <a:p>
            <a:pPr lvl="1"/>
            <a:r>
              <a:rPr lang="en-US" altLang="zh-CN" dirty="0" smtClean="0"/>
              <a:t>Input device</a:t>
            </a:r>
          </a:p>
          <a:p>
            <a:pPr lvl="1"/>
            <a:r>
              <a:rPr lang="en-US" altLang="zh-CN" dirty="0" smtClean="0"/>
              <a:t>Output device</a:t>
            </a:r>
          </a:p>
          <a:p>
            <a:r>
              <a:rPr lang="en-US" altLang="zh-CN" dirty="0" smtClean="0"/>
              <a:t>This answer is not entirely correct! </a:t>
            </a:r>
          </a:p>
          <a:p>
            <a:r>
              <a:rPr lang="en-US" altLang="zh-CN" dirty="0" smtClean="0"/>
              <a:t>This is the abstraction of function units for a computer system. </a:t>
            </a:r>
          </a:p>
          <a:p>
            <a:pPr lvl="1"/>
            <a:r>
              <a:rPr lang="en-US" altLang="zh-CN" dirty="0" smtClean="0"/>
              <a:t>Not a fundamental abstraction</a:t>
            </a:r>
          </a:p>
          <a:p>
            <a:r>
              <a:rPr lang="en-US" altLang="zh-CN" dirty="0" smtClean="0"/>
              <a:t>Why?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i="1" dirty="0" smtClean="0"/>
              <a:t>PRINCIPLES OF </a:t>
            </a:r>
            <a:br>
              <a:rPr lang="en-US" altLang="zh-CN" b="1" i="1" dirty="0" smtClean="0"/>
            </a:br>
            <a:r>
              <a:rPr lang="en-US" altLang="zh-CN" b="1" i="1" dirty="0" smtClean="0"/>
              <a:t>COMPUTER SYSTEM DESIGN:</a:t>
            </a:r>
            <a:br>
              <a:rPr lang="en-US" altLang="zh-CN" b="1" i="1" dirty="0" smtClean="0"/>
            </a:br>
            <a:r>
              <a:rPr lang="en-US" altLang="zh-CN" b="1" i="1" dirty="0" smtClean="0"/>
              <a:t>AN INTRODUCTION</a:t>
            </a:r>
          </a:p>
          <a:p>
            <a:pPr lvl="1"/>
            <a:r>
              <a:rPr lang="nb-NO" altLang="zh-CN" dirty="0" smtClean="0"/>
              <a:t>Jerome H. Saltzer</a:t>
            </a:r>
          </a:p>
          <a:p>
            <a:pPr lvl="1"/>
            <a:r>
              <a:rPr lang="nb-NO" altLang="zh-CN" dirty="0" smtClean="0"/>
              <a:t>M. Frans Kaashoek</a:t>
            </a:r>
          </a:p>
          <a:p>
            <a:r>
              <a:rPr lang="en-US" altLang="zh-CN" dirty="0" smtClean="0"/>
              <a:t>Department of Electrical Engineering and Computer Science</a:t>
            </a:r>
            <a:br>
              <a:rPr lang="en-US" altLang="zh-CN" dirty="0" smtClean="0"/>
            </a:br>
            <a:r>
              <a:rPr lang="en-US" altLang="zh-CN" dirty="0" smtClean="0"/>
              <a:t>Massachusetts Institute of Technology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Chapter 2 Elements of Computer System Organization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2.1</a:t>
            </a:r>
            <a:r>
              <a:rPr lang="en-US" altLang="zh-CN" dirty="0">
                <a:solidFill>
                  <a:srgbClr val="FF0000"/>
                </a:solidFill>
              </a:rPr>
              <a:t>. The three fundamental </a:t>
            </a:r>
            <a:r>
              <a:rPr lang="en-US" altLang="zh-CN" dirty="0" smtClean="0">
                <a:solidFill>
                  <a:srgbClr val="FF0000"/>
                </a:solidFill>
              </a:rPr>
              <a:t>abstractions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/>
              <a:t>2.2. Naming in computer systems </a:t>
            </a:r>
          </a:p>
          <a:p>
            <a:r>
              <a:rPr lang="en-US" altLang="zh-CN" dirty="0"/>
              <a:t>2.3. Organizing computer systems with names and layers </a:t>
            </a:r>
          </a:p>
          <a:p>
            <a:r>
              <a:rPr lang="en-US" altLang="zh-CN" dirty="0"/>
              <a:t>2.4. Looking back and ahead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Thank you! </a:t>
            </a:r>
            <a:endParaRPr lang="zh-CN" alt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28588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von Neumann architecture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It also known as the </a:t>
            </a:r>
            <a:r>
              <a:rPr lang="en-US" altLang="zh-CN" dirty="0" smtClean="0">
                <a:solidFill>
                  <a:srgbClr val="FF0000"/>
                </a:solidFill>
              </a:rPr>
              <a:t>von Neumann model </a:t>
            </a:r>
            <a:r>
              <a:rPr lang="en-US" altLang="zh-CN" dirty="0" smtClean="0"/>
              <a:t>and </a:t>
            </a:r>
            <a:r>
              <a:rPr lang="en-US" altLang="zh-CN" dirty="0" smtClean="0">
                <a:solidFill>
                  <a:srgbClr val="FF0000"/>
                </a:solidFill>
              </a:rPr>
              <a:t>Princeton architecture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Data and instructions are stored in a same memory </a:t>
            </a:r>
          </a:p>
          <a:p>
            <a:r>
              <a:rPr lang="en-US" altLang="zh-CN" dirty="0" smtClean="0"/>
              <a:t>Function units</a:t>
            </a:r>
          </a:p>
          <a:p>
            <a:pPr lvl="1"/>
            <a:r>
              <a:rPr lang="en-US" altLang="zh-CN" dirty="0" smtClean="0"/>
              <a:t>Memory unit</a:t>
            </a:r>
          </a:p>
          <a:p>
            <a:pPr lvl="1"/>
            <a:r>
              <a:rPr lang="en-US" altLang="zh-CN" dirty="0" smtClean="0"/>
              <a:t>Control unit</a:t>
            </a:r>
          </a:p>
          <a:p>
            <a:pPr lvl="1"/>
            <a:r>
              <a:rPr lang="en-US" altLang="zh-CN" dirty="0" smtClean="0"/>
              <a:t>Arithmetic/Logic unit</a:t>
            </a:r>
          </a:p>
          <a:p>
            <a:pPr lvl="1"/>
            <a:r>
              <a:rPr lang="en-US" altLang="zh-CN" dirty="0" smtClean="0"/>
              <a:t>Input device</a:t>
            </a:r>
          </a:p>
          <a:p>
            <a:pPr lvl="1"/>
            <a:r>
              <a:rPr lang="en-US" altLang="zh-CN" dirty="0" smtClean="0"/>
              <a:t>Output device</a:t>
            </a:r>
          </a:p>
          <a:p>
            <a:r>
              <a:rPr lang="en-US" altLang="zh-CN" dirty="0" smtClean="0"/>
              <a:t>It is more applicable to the </a:t>
            </a:r>
            <a:r>
              <a:rPr lang="en-US" altLang="zh-CN" dirty="0" smtClean="0">
                <a:solidFill>
                  <a:srgbClr val="FF0000"/>
                </a:solidFill>
              </a:rPr>
              <a:t>general-purpose computers</a:t>
            </a:r>
          </a:p>
        </p:txBody>
      </p:sp>
      <p:pic>
        <p:nvPicPr>
          <p:cNvPr id="4102" name="Picture 6" descr="File:Von Neumann Architecture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2398752"/>
            <a:ext cx="5500726" cy="3181793"/>
          </a:xfrm>
          <a:prstGeom prst="rect">
            <a:avLst/>
          </a:prstGeom>
          <a:noFill/>
        </p:spPr>
      </p:pic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78581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Harvard architecture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6143668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Data and instructions are stored in separated storage </a:t>
            </a:r>
          </a:p>
          <a:p>
            <a:r>
              <a:rPr lang="en-US" altLang="zh-CN" dirty="0" smtClean="0"/>
              <a:t>And they have separated signal pathway</a:t>
            </a:r>
          </a:p>
          <a:p>
            <a:r>
              <a:rPr lang="en-US" altLang="zh-CN" dirty="0" smtClean="0"/>
              <a:t>Function units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Instruction memory unit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Data memory unit</a:t>
            </a:r>
          </a:p>
          <a:p>
            <a:pPr lvl="1"/>
            <a:r>
              <a:rPr lang="en-US" altLang="zh-CN" dirty="0" smtClean="0"/>
              <a:t>Control unit</a:t>
            </a:r>
          </a:p>
          <a:p>
            <a:pPr lvl="1"/>
            <a:r>
              <a:rPr lang="en-US" altLang="zh-CN" dirty="0" smtClean="0"/>
              <a:t>Arithmetic/Logic unit</a:t>
            </a:r>
          </a:p>
          <a:p>
            <a:pPr lvl="1"/>
            <a:r>
              <a:rPr lang="en-US" altLang="zh-CN" dirty="0" smtClean="0"/>
              <a:t>Input/output device</a:t>
            </a:r>
          </a:p>
          <a:p>
            <a:r>
              <a:rPr lang="en-US" altLang="zh-CN" dirty="0" smtClean="0"/>
              <a:t>It is more applicable to the </a:t>
            </a:r>
            <a:r>
              <a:rPr lang="en-US" altLang="zh-CN" dirty="0" smtClean="0">
                <a:solidFill>
                  <a:srgbClr val="FF0000"/>
                </a:solidFill>
              </a:rPr>
              <a:t>special purpose computer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Why?</a:t>
            </a:r>
          </a:p>
        </p:txBody>
      </p:sp>
      <p:pic>
        <p:nvPicPr>
          <p:cNvPr id="3076" name="Picture 4" descr="File:Harvard architecture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3" y="1903442"/>
            <a:ext cx="5429287" cy="3454384"/>
          </a:xfrm>
          <a:prstGeom prst="rect">
            <a:avLst/>
          </a:prstGeom>
          <a:noFill/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7157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Dataflow architecture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071547"/>
            <a:ext cx="8786842" cy="3929089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 figure is functional diagram of a processing element.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enabling unit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functional unit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Memory for tokens and nodes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2274" y="3714752"/>
            <a:ext cx="691162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7157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Dataflow architecture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928670"/>
            <a:ext cx="8786842" cy="364333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 smtClean="0">
                <a:solidFill>
                  <a:srgbClr val="FF0000"/>
                </a:solidFill>
              </a:rPr>
              <a:t>enabling unit </a:t>
            </a:r>
            <a:r>
              <a:rPr lang="en-US" altLang="zh-CN" dirty="0" smtClean="0"/>
              <a:t>accepts tokens from the left and stores them at the addressed node.</a:t>
            </a:r>
          </a:p>
          <a:p>
            <a:r>
              <a:rPr lang="en-US" altLang="zh-CN" dirty="0" smtClean="0"/>
              <a:t>If this node is enabled, an executable packet is sent to the </a:t>
            </a:r>
            <a:r>
              <a:rPr lang="en-US" altLang="zh-CN" dirty="0" smtClean="0">
                <a:solidFill>
                  <a:srgbClr val="FF0000"/>
                </a:solidFill>
              </a:rPr>
              <a:t>functional unit </a:t>
            </a:r>
            <a:r>
              <a:rPr lang="en-US" altLang="zh-CN" dirty="0" smtClean="0"/>
              <a:t>where it is processed.</a:t>
            </a:r>
          </a:p>
          <a:p>
            <a:r>
              <a:rPr lang="en-US" altLang="zh-CN" dirty="0" smtClean="0"/>
              <a:t>The output tokens, with the destination addresses, are sent back to the enabling unit.</a:t>
            </a:r>
            <a:endParaRPr lang="zh-CN" alt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5160" y="4071942"/>
            <a:ext cx="626868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785818"/>
          </a:xfrm>
        </p:spPr>
        <p:txBody>
          <a:bodyPr/>
          <a:lstStyle/>
          <a:p>
            <a:r>
              <a:rPr lang="en-US" altLang="zh-CN" dirty="0" smtClean="0"/>
              <a:t>Dataflow architecture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642918"/>
            <a:ext cx="8643998" cy="4000528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This is a functional diagram of a processing element of a </a:t>
            </a:r>
            <a:r>
              <a:rPr lang="en-US" altLang="zh-CN" sz="2400" dirty="0" smtClean="0">
                <a:solidFill>
                  <a:srgbClr val="FF0000"/>
                </a:solidFill>
              </a:rPr>
              <a:t>tagged-token machine</a:t>
            </a:r>
          </a:p>
          <a:p>
            <a:r>
              <a:rPr lang="en-US" altLang="zh-CN" sz="2400" dirty="0" smtClean="0"/>
              <a:t>The </a:t>
            </a:r>
            <a:r>
              <a:rPr lang="en-US" altLang="zh-CN" sz="2400" dirty="0" smtClean="0">
                <a:solidFill>
                  <a:srgbClr val="FF0000"/>
                </a:solidFill>
              </a:rPr>
              <a:t>matching unit </a:t>
            </a:r>
            <a:r>
              <a:rPr lang="en-US" altLang="zh-CN" sz="2400" dirty="0" smtClean="0"/>
              <a:t>stores tokens in its memory and checks whether an instance of the destination node is enabled</a:t>
            </a:r>
          </a:p>
          <a:p>
            <a:pPr lvl="1"/>
            <a:r>
              <a:rPr lang="en-US" altLang="zh-CN" sz="2400" dirty="0" smtClean="0">
                <a:solidFill>
                  <a:srgbClr val="FF0000"/>
                </a:solidFill>
              </a:rPr>
              <a:t>When all tokens have arrived</a:t>
            </a:r>
            <a:r>
              <a:rPr lang="en-US" altLang="zh-CN" sz="2400" dirty="0" smtClean="0"/>
              <a:t>, they are sent to the fetching unit by matching unit</a:t>
            </a:r>
          </a:p>
          <a:p>
            <a:r>
              <a:rPr lang="en-US" altLang="zh-CN" sz="2400" dirty="0" smtClean="0">
                <a:solidFill>
                  <a:srgbClr val="FF0000"/>
                </a:solidFill>
              </a:rPr>
              <a:t>Fetching unit </a:t>
            </a:r>
            <a:r>
              <a:rPr lang="en-US" altLang="zh-CN" sz="2400" dirty="0" smtClean="0"/>
              <a:t>combines tokens with a copy of the node description into an executable packet to be passed on to the functional unit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7</a:t>
            </a:fld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4229100"/>
            <a:ext cx="597217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From the previous examples, we can draw a conclusion. </a:t>
            </a:r>
          </a:p>
          <a:p>
            <a:r>
              <a:rPr lang="en-US" altLang="zh-CN" dirty="0" smtClean="0"/>
              <a:t>The computer systems with different architectures may have different functional units!</a:t>
            </a:r>
          </a:p>
          <a:p>
            <a:r>
              <a:rPr lang="en-US" altLang="zh-CN" dirty="0" smtClean="0"/>
              <a:t>So, the abstraction of functional units for a computer system is </a:t>
            </a:r>
            <a:r>
              <a:rPr lang="en-US" altLang="zh-CN" dirty="0" smtClean="0">
                <a:solidFill>
                  <a:srgbClr val="FF0000"/>
                </a:solidFill>
              </a:rPr>
              <a:t>not fundamental abstraction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  <a:p>
            <a:r>
              <a:rPr lang="en-US" altLang="zh-CN" dirty="0" smtClean="0">
                <a:solidFill>
                  <a:srgbClr val="FF0000"/>
                </a:solidFill>
              </a:rPr>
              <a:t>How to abstract a computer system?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71414"/>
            <a:ext cx="8715436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2.1. </a:t>
            </a:r>
            <a:r>
              <a:rPr lang="en-US" altLang="zh-CN" b="1" dirty="0" smtClean="0"/>
              <a:t>The </a:t>
            </a:r>
            <a:r>
              <a:rPr lang="en-US" altLang="zh-CN" b="1" dirty="0"/>
              <a:t>three fundamental abstractions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/>
              <a:t>three abstractions are</a:t>
            </a:r>
            <a:endParaRPr lang="en-US" altLang="zh-CN" i="1" dirty="0" smtClean="0"/>
          </a:p>
          <a:p>
            <a:pPr lvl="1"/>
            <a:r>
              <a:rPr lang="en-US" altLang="zh-CN" b="1" i="1" dirty="0" smtClean="0">
                <a:solidFill>
                  <a:srgbClr val="FF0000"/>
                </a:solidFill>
              </a:rPr>
              <a:t>the memory</a:t>
            </a:r>
          </a:p>
          <a:p>
            <a:pPr lvl="1"/>
            <a:r>
              <a:rPr lang="en-US" altLang="zh-CN" b="1" i="1" dirty="0" smtClean="0">
                <a:solidFill>
                  <a:srgbClr val="FF0000"/>
                </a:solidFill>
              </a:rPr>
              <a:t>the interpreter</a:t>
            </a:r>
          </a:p>
          <a:p>
            <a:pPr lvl="1"/>
            <a:r>
              <a:rPr lang="en-US" altLang="zh-CN" b="1" i="1" dirty="0" smtClean="0">
                <a:solidFill>
                  <a:srgbClr val="FF0000"/>
                </a:solidFill>
              </a:rPr>
              <a:t>the </a:t>
            </a:r>
            <a:r>
              <a:rPr lang="en-US" altLang="zh-CN" b="1" i="1" dirty="0">
                <a:solidFill>
                  <a:srgbClr val="FF0000"/>
                </a:solidFill>
              </a:rPr>
              <a:t>communication </a:t>
            </a:r>
            <a:r>
              <a:rPr lang="en-US" altLang="zh-CN" b="1" i="1" dirty="0" smtClean="0">
                <a:solidFill>
                  <a:srgbClr val="FF0000"/>
                </a:solidFill>
              </a:rPr>
              <a:t>link</a:t>
            </a:r>
          </a:p>
          <a:p>
            <a:r>
              <a:rPr lang="en-US" altLang="zh-CN" dirty="0" smtClean="0"/>
              <a:t>Supplying fundamental functions of </a:t>
            </a:r>
          </a:p>
          <a:p>
            <a:pPr lvl="1"/>
            <a:r>
              <a:rPr lang="en-US" altLang="zh-CN" i="1" dirty="0" smtClean="0"/>
              <a:t>recall </a:t>
            </a:r>
          </a:p>
          <a:p>
            <a:pPr lvl="1"/>
            <a:r>
              <a:rPr lang="en-US" altLang="zh-CN" i="1" dirty="0" smtClean="0"/>
              <a:t>processing</a:t>
            </a:r>
          </a:p>
          <a:p>
            <a:pPr lvl="1"/>
            <a:r>
              <a:rPr lang="en-US" altLang="zh-CN" i="1" dirty="0" smtClean="0"/>
              <a:t>communication</a:t>
            </a:r>
          </a:p>
          <a:p>
            <a:r>
              <a:rPr lang="en-US" altLang="zh-CN" dirty="0" smtClean="0"/>
              <a:t>These are the </a:t>
            </a:r>
            <a:r>
              <a:rPr lang="en-US" altLang="zh-CN" dirty="0" smtClean="0">
                <a:solidFill>
                  <a:srgbClr val="FF0000"/>
                </a:solidFill>
              </a:rPr>
              <a:t>only hardware abstractions</a:t>
            </a:r>
          </a:p>
          <a:p>
            <a:pPr lvl="1"/>
            <a:r>
              <a:rPr lang="en-US" altLang="zh-CN" i="1" dirty="0" smtClean="0"/>
              <a:t>widely useful </a:t>
            </a:r>
          </a:p>
          <a:p>
            <a:pPr lvl="1"/>
            <a:r>
              <a:rPr lang="en-US" altLang="zh-CN" i="1" dirty="0" smtClean="0"/>
              <a:t>have understandably simple interface semantics</a:t>
            </a:r>
            <a:endParaRPr lang="zh-CN" altLang="en-US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3888</TotalTime>
  <Words>979</Words>
  <Application>Microsoft Office PowerPoint</Application>
  <PresentationFormat>全屏显示(4:3)</PresentationFormat>
  <Paragraphs>197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</vt:lpstr>
      <vt:lpstr>How to Abstract for a Computer System?</vt:lpstr>
      <vt:lpstr>Do you know what is the abstraction of a computer system?</vt:lpstr>
      <vt:lpstr>von Neumann architecture</vt:lpstr>
      <vt:lpstr>Harvard architecture</vt:lpstr>
      <vt:lpstr>Dataflow architecture</vt:lpstr>
      <vt:lpstr>Dataflow architecture</vt:lpstr>
      <vt:lpstr>Dataflow architecture</vt:lpstr>
      <vt:lpstr>Conclusion</vt:lpstr>
      <vt:lpstr>2.1. The three fundamental abstractions</vt:lpstr>
      <vt:lpstr>2.1.1 Memory</vt:lpstr>
      <vt:lpstr>Read/write coherence and atomicity</vt:lpstr>
      <vt:lpstr>Read/write coherence and atomicity</vt:lpstr>
      <vt:lpstr>Memory names and addresses</vt:lpstr>
      <vt:lpstr>2.1.2 Interpreters</vt:lpstr>
      <vt:lpstr>2.1.2 Interpreters</vt:lpstr>
      <vt:lpstr>幻灯片 16</vt:lpstr>
      <vt:lpstr>2.1.2 Interpreters</vt:lpstr>
      <vt:lpstr>2.1.3. Communication links</vt:lpstr>
      <vt:lpstr>2.1.3. Communication links</vt:lpstr>
      <vt:lpstr>Reference</vt:lpstr>
      <vt:lpstr>Chapter 2 Elements of Computer System Organization </vt:lpstr>
      <vt:lpstr>Thank you!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 COMPUTER SYSTEM DESIGN: AN INTRODUCTION</dc:title>
  <dc:creator>微软用户</dc:creator>
  <cp:lastModifiedBy>微软用户</cp:lastModifiedBy>
  <cp:revision>99</cp:revision>
  <dcterms:created xsi:type="dcterms:W3CDTF">2016-09-13T23:14:20Z</dcterms:created>
  <dcterms:modified xsi:type="dcterms:W3CDTF">2016-09-18T06:43:58Z</dcterms:modified>
</cp:coreProperties>
</file>