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61" r:id="rId4"/>
    <p:sldId id="260" r:id="rId5"/>
    <p:sldId id="259" r:id="rId6"/>
    <p:sldId id="262" r:id="rId7"/>
    <p:sldId id="263" r:id="rId8"/>
    <p:sldId id="264" r:id="rId9"/>
    <p:sldId id="265" r:id="rId10"/>
    <p:sldId id="280" r:id="rId11"/>
    <p:sldId id="266" r:id="rId12"/>
    <p:sldId id="267" r:id="rId13"/>
    <p:sldId id="269" r:id="rId14"/>
    <p:sldId id="268" r:id="rId15"/>
    <p:sldId id="270" r:id="rId16"/>
    <p:sldId id="271" r:id="rId17"/>
    <p:sldId id="283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57" r:id="rId28"/>
    <p:sldId id="282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A6E31-5522-48EF-8DDA-F23EFB27EE26}" type="datetimeFigureOut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4F29B-3E8C-4DED-93D8-2C564CC7A1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B08D-2F49-4F74-A312-91C2EB98AE22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C03D-C551-46EE-B048-34991A2B9B0A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FB2F-F60D-4D68-A8FE-E42F0F3A952D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4764-5FAA-47C1-AA9D-DE040DCF19AC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D3D0-09A4-4FE8-8B35-21A5BDB7EAED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7CB-78CA-43CA-9483-B2A7D38B0BF7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21DF9-E7C7-4444-A445-3D2D32D9F89D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D1D5-2E6F-409F-B1F4-567FE2AA0E75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876B-93E4-4F11-B4FE-2DF33963B0BC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1546-EF60-4103-BA2A-F934855EF4D6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2EF-75DB-4F16-B606-954AF2DFF4C1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0316E-E539-482C-A6B2-8A627FC34B93}" type="datetime1">
              <a:rPr lang="zh-CN" altLang="en-US" smtClean="0"/>
              <a:t>2016/10/5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0408-9C7B-4300-88AE-381397DBA3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9/9c/Coupling_sketches_cropped_1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How to enforced modularity in software system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4313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Prof. Zhang Gang</a:t>
            </a:r>
          </a:p>
          <a:p>
            <a:r>
              <a:rPr lang="en-US" altLang="zh-CN" dirty="0" smtClean="0"/>
              <a:t>The Department of Computer Science &amp; Technology TJRAC, China</a:t>
            </a:r>
          </a:p>
          <a:p>
            <a:r>
              <a:rPr lang="en-US" altLang="zh-CN" dirty="0" smtClean="0"/>
              <a:t>gzhang@tju.edu.cn</a:t>
            </a:r>
          </a:p>
          <a:p>
            <a:r>
              <a:rPr lang="en-US" altLang="zh-CN" dirty="0" smtClean="0"/>
              <a:t>2016.10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/>
          <a:lstStyle/>
          <a:p>
            <a:r>
              <a:rPr lang="en-US" dirty="0" smtClean="0"/>
              <a:t>1.5 Stamp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115328" cy="484030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There are two problems</a:t>
            </a:r>
          </a:p>
          <a:p>
            <a:pPr lvl="1"/>
            <a:r>
              <a:rPr lang="en-US" altLang="zh-CN" sz="3200" dirty="0" smtClean="0"/>
              <a:t>The modules being called must be aware of the </a:t>
            </a:r>
            <a:r>
              <a:rPr lang="en-US" altLang="zh-CN" sz="3200" dirty="0" smtClean="0"/>
              <a:t>data </a:t>
            </a:r>
            <a:r>
              <a:rPr lang="en-US" altLang="zh-CN" sz="3200" dirty="0" smtClean="0"/>
              <a:t>structure</a:t>
            </a:r>
          </a:p>
          <a:p>
            <a:pPr lvl="2"/>
            <a:r>
              <a:rPr lang="en-US" altLang="zh-CN" sz="2800" dirty="0" smtClean="0"/>
              <a:t>How many fields in the </a:t>
            </a:r>
            <a:r>
              <a:rPr lang="en-US" altLang="zh-CN" sz="2800" dirty="0" smtClean="0"/>
              <a:t>data </a:t>
            </a:r>
            <a:r>
              <a:rPr lang="en-US" altLang="zh-CN" sz="2800" dirty="0" smtClean="0"/>
              <a:t>structure?</a:t>
            </a:r>
          </a:p>
          <a:p>
            <a:pPr lvl="2"/>
            <a:r>
              <a:rPr lang="en-US" altLang="zh-CN" sz="2800" dirty="0" smtClean="0"/>
              <a:t>What is the name of each field</a:t>
            </a:r>
            <a:r>
              <a:rPr lang="en-US" altLang="zh-CN" sz="2800" dirty="0" smtClean="0"/>
              <a:t> in the data structure</a:t>
            </a:r>
            <a:r>
              <a:rPr lang="en-US" altLang="zh-CN" sz="2800" dirty="0" smtClean="0"/>
              <a:t>? </a:t>
            </a:r>
          </a:p>
          <a:p>
            <a:pPr lvl="1"/>
            <a:r>
              <a:rPr lang="en-US" altLang="zh-CN" sz="3200" dirty="0" smtClean="0"/>
              <a:t>If </a:t>
            </a:r>
            <a:r>
              <a:rPr lang="en-US" altLang="zh-CN" sz="3200" dirty="0" smtClean="0"/>
              <a:t>the data structure</a:t>
            </a:r>
            <a:r>
              <a:rPr lang="en-US" altLang="zh-CN" sz="3200" dirty="0" smtClean="0"/>
              <a:t> changes, those modules have to change.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1.6 Data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28" y="1000108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Two modules communicate by passing parameters.</a:t>
            </a:r>
          </a:p>
          <a:p>
            <a:pPr lvl="1"/>
            <a:r>
              <a:rPr lang="en-US" altLang="zh-CN" dirty="0" smtClean="0"/>
              <a:t>use of parameter lists </a:t>
            </a:r>
            <a:br>
              <a:rPr lang="en-US" altLang="zh-CN" dirty="0" smtClean="0"/>
            </a:br>
            <a:r>
              <a:rPr lang="en-US" altLang="zh-CN" dirty="0" smtClean="0"/>
              <a:t>to pass data items </a:t>
            </a:r>
          </a:p>
          <a:p>
            <a:r>
              <a:rPr lang="en-US" altLang="zh-CN" dirty="0" smtClean="0"/>
              <a:t>"good design principle"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14488"/>
            <a:ext cx="35658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6586" y="4500570"/>
            <a:ext cx="4177414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6000760" y="1643050"/>
            <a:ext cx="221457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929322" y="5715016"/>
            <a:ext cx="857256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8581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1.7 Message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en-US" altLang="zh-CN" dirty="0" smtClean="0"/>
              <a:t>Modules interact only by sending messages.</a:t>
            </a:r>
          </a:p>
          <a:p>
            <a:pPr lvl="1"/>
            <a:r>
              <a:rPr lang="en-US" altLang="zh-CN" dirty="0" smtClean="0"/>
              <a:t>not dependent on each other</a:t>
            </a:r>
          </a:p>
          <a:p>
            <a:pPr lvl="1"/>
            <a:r>
              <a:rPr lang="en-US" altLang="zh-CN" dirty="0" smtClean="0"/>
              <a:t>use a public interface to exchange parameter</a:t>
            </a:r>
          </a:p>
          <a:p>
            <a:pPr lvl="2"/>
            <a:r>
              <a:rPr lang="en-US" altLang="zh-CN" dirty="0" smtClean="0"/>
              <a:t>Send </a:t>
            </a:r>
            <a:r>
              <a:rPr lang="en-US" altLang="zh-CN" dirty="0" smtClean="0"/>
              <a:t>message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Receive </a:t>
            </a:r>
            <a:r>
              <a:rPr lang="en-US" altLang="zh-CN" dirty="0" smtClean="0"/>
              <a:t>message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0557" y="4976832"/>
            <a:ext cx="7140467" cy="1738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8136" y="3571876"/>
            <a:ext cx="734972" cy="153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584727"/>
            <a:ext cx="714380" cy="154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直接箭头连接符 7"/>
          <p:cNvCxnSpPr/>
          <p:nvPr/>
        </p:nvCxnSpPr>
        <p:spPr>
          <a:xfrm>
            <a:off x="1643042" y="6357958"/>
            <a:ext cx="928694" cy="1588"/>
          </a:xfrm>
          <a:prstGeom prst="straightConnector1">
            <a:avLst/>
          </a:prstGeom>
          <a:ln w="22225">
            <a:headEnd type="oval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4286248" y="6357956"/>
            <a:ext cx="928694" cy="1588"/>
          </a:xfrm>
          <a:prstGeom prst="straightConnector1">
            <a:avLst/>
          </a:prstGeom>
          <a:ln w="22225">
            <a:headEnd type="arrow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85852" y="642939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Request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642939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 smtClean="0"/>
              <a:t>Response</a:t>
            </a:r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2. From soft modularity to enforced modularity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/>
              <a:t>Soft modularity </a:t>
            </a:r>
            <a:r>
              <a:rPr lang="en-US" altLang="zh-CN" dirty="0" smtClean="0"/>
              <a:t>limits interactions of correctly implemented modules to their specified interfaces, but implementation errors can cause interactions that go outside the specified interfaces.</a:t>
            </a:r>
          </a:p>
          <a:p>
            <a:r>
              <a:rPr lang="en-US" altLang="zh-CN" dirty="0" smtClean="0"/>
              <a:t>To enforce modularity we desire hard boundaries between modules so that errors cannot easily propagate from one module to another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 From soft modularity to enforced modularity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simple program that measures how long a function runs.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1229" y="2924174"/>
            <a:ext cx="4928357" cy="1576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786322"/>
            <a:ext cx="525279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2 From soft modularity to enforced modularity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This boundary between GET_TIME and its caller, however, </a:t>
            </a:r>
            <a:r>
              <a:rPr lang="en-US" altLang="zh-CN" b="1" dirty="0" smtClean="0"/>
              <a:t>is soft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Although procedure call is a primary tool for modularity, </a:t>
            </a:r>
            <a:r>
              <a:rPr lang="en-US" altLang="zh-CN" b="1" dirty="0" smtClean="0"/>
              <a:t>errors can still leak too easily </a:t>
            </a:r>
            <a:r>
              <a:rPr lang="en-US" altLang="zh-CN" dirty="0" smtClean="0"/>
              <a:t>from one module to another.</a:t>
            </a:r>
          </a:p>
          <a:p>
            <a:r>
              <a:rPr lang="en-US" altLang="zh-CN" dirty="0" smtClean="0"/>
              <a:t>It is obvious that if GET_TIME returns a wrong answer, the caller has a problem.</a:t>
            </a:r>
          </a:p>
          <a:p>
            <a:pPr lvl="1"/>
            <a:r>
              <a:rPr lang="en-US" altLang="zh-CN" dirty="0" smtClean="0"/>
              <a:t>an infinite loop in a called procedure</a:t>
            </a:r>
          </a:p>
          <a:p>
            <a:r>
              <a:rPr lang="en-US" altLang="zh-CN" dirty="0" smtClean="0"/>
              <a:t>It is less obvious that programming errors in GET_TIME can cause trouble for the caller even if GET_TIME returns a correct answer.</a:t>
            </a:r>
          </a:p>
          <a:p>
            <a:r>
              <a:rPr lang="en-US" altLang="zh-CN" dirty="0"/>
              <a:t>Why</a:t>
            </a:r>
            <a:r>
              <a:rPr lang="zh-CN" altLang="en-US" dirty="0"/>
              <a:t>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6715141" cy="549762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15140" y="117483"/>
            <a:ext cx="2428892" cy="4097335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MEASURE and GET_TIME use a same stack to transact the data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b="1" dirty="0" smtClean="0"/>
              <a:t>Call</a:t>
            </a:r>
            <a:r>
              <a:rPr lang="en-US" altLang="zh-CN" sz="2000" dirty="0" smtClean="0"/>
              <a:t> in high-level language  is actually </a:t>
            </a:r>
            <a:r>
              <a:rPr lang="en-US" altLang="zh-CN" sz="2000" b="1" dirty="0" smtClean="0"/>
              <a:t>JMP</a:t>
            </a:r>
            <a:r>
              <a:rPr lang="en-US" altLang="zh-CN" sz="2000" dirty="0" smtClean="0"/>
              <a:t> in low-level language</a:t>
            </a:r>
          </a:p>
          <a:p>
            <a:r>
              <a:rPr lang="en-US" altLang="zh-CN" sz="2000" dirty="0" smtClean="0"/>
              <a:t>R0 is used to transact the time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8605" y="4286257"/>
            <a:ext cx="6435396" cy="2571744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6" name="椭圆 5"/>
          <p:cNvSpPr/>
          <p:nvPr/>
        </p:nvSpPr>
        <p:spPr>
          <a:xfrm>
            <a:off x="1428728" y="500042"/>
            <a:ext cx="500066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3571868" y="4786322"/>
            <a:ext cx="500066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3143248"/>
            <a:ext cx="2071670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4929198"/>
            <a:ext cx="2071670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714612" y="5857892"/>
            <a:ext cx="1857388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2 From soft modularity to enforced modularity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If the </a:t>
            </a:r>
            <a:r>
              <a:rPr lang="en-US" altLang="zh-CN" dirty="0" err="1" smtClean="0"/>
              <a:t>callee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not stores return values in register R0</a:t>
            </a:r>
            <a:r>
              <a:rPr lang="en-US" altLang="zh-CN" dirty="0" smtClean="0"/>
              <a:t>, </a:t>
            </a:r>
            <a:r>
              <a:rPr lang="en-US" altLang="zh-CN" dirty="0" smtClean="0"/>
              <a:t>the caller probably perform an incorrect computation. </a:t>
            </a:r>
          </a:p>
          <a:p>
            <a:r>
              <a:rPr lang="en-US" altLang="zh-CN" dirty="0" smtClean="0"/>
              <a:t>If the </a:t>
            </a:r>
            <a:r>
              <a:rPr lang="en-US" altLang="zh-CN" dirty="0" err="1" smtClean="0"/>
              <a:t>callee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have changed the content </a:t>
            </a:r>
            <a:r>
              <a:rPr lang="en-US" altLang="zh-CN" dirty="0" smtClean="0"/>
              <a:t>of the temporary registers which stored in stack, caller probably performs an incorrect computation.</a:t>
            </a:r>
          </a:p>
          <a:p>
            <a:r>
              <a:rPr lang="en-US" altLang="zh-CN" dirty="0" smtClean="0"/>
              <a:t>If the </a:t>
            </a:r>
            <a:r>
              <a:rPr lang="en-US" altLang="zh-CN" dirty="0" err="1" smtClean="0"/>
              <a:t>callee</a:t>
            </a:r>
            <a:r>
              <a:rPr lang="zh-CN" altLang="en-US" dirty="0" smtClean="0"/>
              <a:t> </a:t>
            </a:r>
            <a:r>
              <a:rPr lang="en-US" altLang="zh-CN" b="1" dirty="0" smtClean="0"/>
              <a:t>divides by zero </a:t>
            </a:r>
            <a:r>
              <a:rPr lang="en-US" altLang="zh-CN" dirty="0" smtClean="0"/>
              <a:t>and, as a result, terminates, the caller may terminate too. </a:t>
            </a:r>
          </a:p>
          <a:p>
            <a:pPr lvl="1"/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effect is known as </a:t>
            </a:r>
            <a:r>
              <a:rPr lang="en-US" altLang="zh-CN" b="1" dirty="0" smtClean="0"/>
              <a:t>fate sharing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 From soft modularity to enforced modularity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What we desire in systems is enforced modularity</a:t>
            </a:r>
          </a:p>
          <a:p>
            <a:pPr lvl="1"/>
            <a:r>
              <a:rPr lang="en-US" altLang="zh-CN" dirty="0" smtClean="0"/>
              <a:t>modularity is enforced by some external mechanism</a:t>
            </a:r>
          </a:p>
          <a:p>
            <a:r>
              <a:rPr lang="en-US" altLang="zh-CN" dirty="0" smtClean="0"/>
              <a:t>This external mechanism limits the interaction among modules to the ones we desire.</a:t>
            </a:r>
          </a:p>
          <a:p>
            <a:r>
              <a:rPr lang="en-US" altLang="zh-CN" dirty="0" smtClean="0"/>
              <a:t>Such a limit on interactions reduces the number of opportunities for propagation of errors, it allows verification that a user uses a module correctly, and it helps prevent an attacker from penetrating the security of a module.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en-US" altLang="zh-CN" dirty="0" smtClean="0"/>
              <a:t>3 Client/service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78645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One good way to enforce modularity is using </a:t>
            </a:r>
            <a:r>
              <a:rPr lang="en-US" altLang="zh-CN" b="1" dirty="0" smtClean="0"/>
              <a:t>client/service model </a:t>
            </a:r>
            <a:r>
              <a:rPr lang="en-US" altLang="zh-CN" dirty="0" smtClean="0"/>
              <a:t>which limited the interactions among modules to explicit messages. </a:t>
            </a:r>
          </a:p>
          <a:p>
            <a:r>
              <a:rPr lang="en-US" altLang="zh-CN" dirty="0" smtClean="0"/>
              <a:t>A </a:t>
            </a:r>
            <a:r>
              <a:rPr lang="en-US" altLang="zh-CN" b="1" dirty="0" smtClean="0"/>
              <a:t>client</a:t>
            </a:r>
            <a:r>
              <a:rPr lang="en-US" altLang="zh-CN" dirty="0" smtClean="0"/>
              <a:t> is a piece of computer hardware or software that accesses a </a:t>
            </a:r>
            <a:r>
              <a:rPr lang="en-US" altLang="zh-CN" b="1" dirty="0" smtClean="0"/>
              <a:t>service</a:t>
            </a:r>
            <a:r>
              <a:rPr lang="en-US" altLang="zh-CN" dirty="0" smtClean="0"/>
              <a:t> made available by a </a:t>
            </a:r>
            <a:r>
              <a:rPr lang="en-US" altLang="zh-CN" dirty="0" smtClean="0">
                <a:solidFill>
                  <a:srgbClr val="FF0000"/>
                </a:solidFill>
              </a:rPr>
              <a:t>server</a:t>
            </a:r>
            <a:r>
              <a:rPr lang="en-US" altLang="zh-CN" dirty="0" smtClean="0"/>
              <a:t>. </a:t>
            </a:r>
          </a:p>
          <a:p>
            <a:pPr lvl="1"/>
            <a:r>
              <a:rPr lang="en-US" altLang="zh-CN" dirty="0" smtClean="0"/>
              <a:t>An instance of a service running on a single computer is called a server.</a:t>
            </a:r>
          </a:p>
          <a:p>
            <a:pPr lvl="1"/>
            <a:r>
              <a:rPr lang="en-US" altLang="zh-CN" dirty="0" smtClean="0"/>
              <a:t>The server is often (but not always) on another computer system.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US" altLang="zh-CN" i="1" dirty="0" smtClean="0"/>
              <a:t>1 Coupling</a:t>
            </a:r>
            <a:endParaRPr lang="en-US" altLang="zh-CN" dirty="0" smtClean="0"/>
          </a:p>
          <a:p>
            <a:r>
              <a:rPr lang="en-US" altLang="zh-CN" i="1" dirty="0" smtClean="0"/>
              <a:t>2 From soft modularity to enforced modularity</a:t>
            </a:r>
          </a:p>
          <a:p>
            <a:r>
              <a:rPr lang="en-US" altLang="zh-CN" i="1" dirty="0"/>
              <a:t>3</a:t>
            </a:r>
            <a:r>
              <a:rPr lang="en-US" altLang="zh-CN" i="1" dirty="0" smtClean="0"/>
              <a:t> Client/service organization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3 Client/service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476886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Conceptually the client/service model runs clients and services on separate computers, connected by a wire. </a:t>
            </a:r>
          </a:p>
          <a:p>
            <a:r>
              <a:rPr lang="en-US" altLang="zh-CN" dirty="0" smtClean="0"/>
              <a:t>The implementation restricts all interactions to well-defined messages sent across a wire.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7923030" cy="316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Client/service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disadvantage of this implementation is that it requires one computer per module.</a:t>
            </a:r>
          </a:p>
          <a:p>
            <a:pPr lvl="1"/>
            <a:r>
              <a:rPr lang="en-US" altLang="zh-CN" dirty="0" smtClean="0"/>
              <a:t>may be costly in equipment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Example client/service application: time service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914403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496139"/>
            <a:ext cx="8358215" cy="3290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直接连接符 6"/>
          <p:cNvCxnSpPr/>
          <p:nvPr/>
        </p:nvCxnSpPr>
        <p:spPr>
          <a:xfrm>
            <a:off x="1314426" y="1771640"/>
            <a:ext cx="142876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400284" y="2012940"/>
            <a:ext cx="178595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314428" y="2757484"/>
            <a:ext cx="142876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400286" y="2998784"/>
            <a:ext cx="178595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000232" y="6758014"/>
            <a:ext cx="142876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000364" y="4786322"/>
            <a:ext cx="178595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灯片编号占位符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Client/service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client/service organization not only separates functions (functional modularity), it also enforces that separation (enforced modularity). </a:t>
            </a:r>
          </a:p>
          <a:p>
            <a:r>
              <a:rPr lang="en-US" altLang="zh-CN" dirty="0" smtClean="0"/>
              <a:t>The advantages of client/service organization</a:t>
            </a:r>
          </a:p>
          <a:p>
            <a:pPr lvl="1"/>
            <a:r>
              <a:rPr lang="en-US" altLang="zh-CN" dirty="0" smtClean="0"/>
              <a:t>don’t rely on shared state</a:t>
            </a:r>
          </a:p>
          <a:p>
            <a:pPr lvl="1"/>
            <a:r>
              <a:rPr lang="en-US" altLang="zh-CN" dirty="0" smtClean="0"/>
              <a:t>arm’s-length transaction</a:t>
            </a:r>
            <a:endParaRPr lang="en-US" altLang="zh-TW" dirty="0" smtClean="0"/>
          </a:p>
          <a:p>
            <a:pPr lvl="1"/>
            <a:r>
              <a:rPr lang="en-US" altLang="zh-CN" dirty="0" smtClean="0"/>
              <a:t>client can protect itself</a:t>
            </a:r>
          </a:p>
          <a:p>
            <a:pPr lvl="1"/>
            <a:r>
              <a:rPr lang="en-US" altLang="zh-CN" dirty="0" smtClean="0"/>
              <a:t>Explicit</a:t>
            </a:r>
            <a:r>
              <a:rPr lang="en-US" altLang="zh-CN" dirty="0" smtClean="0"/>
              <a:t> and</a:t>
            </a:r>
            <a:r>
              <a:rPr lang="en-US" altLang="zh-CN" dirty="0" smtClean="0"/>
              <a:t> well-defined interfaces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Client/service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 client/service organization is an example of a </a:t>
            </a:r>
            <a:r>
              <a:rPr lang="en-US" altLang="zh-CN" b="1" dirty="0" smtClean="0"/>
              <a:t>sweeping simplification</a:t>
            </a:r>
          </a:p>
          <a:p>
            <a:r>
              <a:rPr lang="en-US" altLang="zh-CN" dirty="0" smtClean="0"/>
              <a:t>The model eliminates all forms of interaction other than messages</a:t>
            </a:r>
          </a:p>
          <a:p>
            <a:r>
              <a:rPr lang="en-US" altLang="zh-CN" dirty="0" smtClean="0"/>
              <a:t>The model </a:t>
            </a:r>
            <a:r>
              <a:rPr lang="en-US" altLang="zh-CN" dirty="0" smtClean="0"/>
              <a:t>create a firewall between </a:t>
            </a:r>
            <a:r>
              <a:rPr lang="en-US" altLang="zh-CN" dirty="0" smtClean="0"/>
              <a:t>client and service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Clients (or service) can be mostly independent of service (or clients) failures</a:t>
            </a:r>
          </a:p>
          <a:p>
            <a:r>
              <a:rPr lang="en-US" altLang="zh-CN" dirty="0" smtClean="0"/>
              <a:t>The client/service organization reduces </a:t>
            </a:r>
            <a:r>
              <a:rPr lang="en-US" altLang="zh-CN" b="1" dirty="0" smtClean="0"/>
              <a:t>fate-sharing</a:t>
            </a:r>
            <a:r>
              <a:rPr lang="en-US" altLang="zh-CN" dirty="0" smtClean="0"/>
              <a:t>, but doesn’t eliminate it.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Client/service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World Wide Web is a</a:t>
            </a:r>
            <a:r>
              <a:rPr lang="en-US" altLang="zh-CN" dirty="0" smtClean="0"/>
              <a:t> nice example.</a:t>
            </a:r>
          </a:p>
          <a:p>
            <a:pPr lvl="1"/>
            <a:r>
              <a:rPr lang="en-US" altLang="zh-CN" dirty="0" smtClean="0"/>
              <a:t>widely-used system</a:t>
            </a:r>
          </a:p>
          <a:p>
            <a:pPr lvl="1"/>
            <a:r>
              <a:rPr lang="en-US" altLang="zh-CN" dirty="0" smtClean="0"/>
              <a:t>organized in a client/service style</a:t>
            </a:r>
          </a:p>
          <a:p>
            <a:pPr lvl="1"/>
            <a:r>
              <a:rPr lang="en-US" altLang="zh-CN" dirty="0" smtClean="0"/>
              <a:t>client and service running on separate computers</a:t>
            </a:r>
          </a:p>
          <a:p>
            <a:pPr lvl="1"/>
            <a:r>
              <a:rPr lang="en-US" altLang="zh-CN" dirty="0" smtClean="0"/>
              <a:t>Web browser is a client and a Web site is a service</a:t>
            </a:r>
          </a:p>
          <a:p>
            <a:r>
              <a:rPr lang="en-US" altLang="zh-CN" dirty="0" smtClean="0"/>
              <a:t>The World Wide Web provides enforced modularity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PRINCIPLES OF </a:t>
            </a:r>
            <a:br>
              <a:rPr lang="en-US" altLang="zh-CN" b="1" i="1" dirty="0" smtClean="0"/>
            </a:br>
            <a:r>
              <a:rPr lang="en-US" altLang="zh-CN" b="1" i="1" dirty="0" smtClean="0"/>
              <a:t>COMPUTER SYSTEM DESIGN:</a:t>
            </a:r>
            <a:br>
              <a:rPr lang="en-US" altLang="zh-CN" b="1" i="1" dirty="0" smtClean="0"/>
            </a:br>
            <a:r>
              <a:rPr lang="en-US" altLang="zh-CN" b="1" i="1" dirty="0" smtClean="0"/>
              <a:t>AN INTRODUCTION</a:t>
            </a:r>
          </a:p>
          <a:p>
            <a:pPr lvl="1"/>
            <a:r>
              <a:rPr lang="nb-NO" altLang="zh-CN" dirty="0" smtClean="0"/>
              <a:t>Jerome H. Saltzer</a:t>
            </a:r>
          </a:p>
          <a:p>
            <a:pPr lvl="1"/>
            <a:r>
              <a:rPr lang="nb-NO" altLang="zh-CN" dirty="0" smtClean="0"/>
              <a:t>M. Frans Kaashoek</a:t>
            </a:r>
          </a:p>
          <a:p>
            <a:r>
              <a:rPr lang="en-US" altLang="zh-CN" dirty="0" smtClean="0"/>
              <a:t>Department of Electrical Engineering and Computer Science</a:t>
            </a:r>
            <a:br>
              <a:rPr lang="en-US" altLang="zh-CN" dirty="0" smtClean="0"/>
            </a:br>
            <a:r>
              <a:rPr lang="en-US" altLang="zh-CN" dirty="0" smtClean="0"/>
              <a:t>Massachusetts Institute of Technology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Chapter 4 </a:t>
            </a:r>
            <a:br>
              <a:rPr lang="en-US" altLang="zh-CN" sz="3200" dirty="0" smtClean="0"/>
            </a:br>
            <a:r>
              <a:rPr lang="en-US" altLang="zh-CN" sz="3200" dirty="0" smtClean="0"/>
              <a:t>Enforcing Modularity with Clients and Services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4.1. Client/service organization </a:t>
            </a:r>
          </a:p>
          <a:p>
            <a:r>
              <a:rPr lang="en-US" altLang="zh-CN" dirty="0" smtClean="0"/>
              <a:t>4.2. Communication between client and service</a:t>
            </a:r>
          </a:p>
          <a:p>
            <a:r>
              <a:rPr lang="en-US" altLang="zh-CN" dirty="0" smtClean="0"/>
              <a:t>4.3. Summary and the road ahead </a:t>
            </a:r>
          </a:p>
          <a:p>
            <a:r>
              <a:rPr lang="en-US" altLang="zh-CN" dirty="0" smtClean="0"/>
              <a:t>4.4. Case study: The Internet Domain Name System (DNS) </a:t>
            </a:r>
          </a:p>
          <a:p>
            <a:r>
              <a:rPr lang="en-US" altLang="zh-CN" dirty="0" smtClean="0"/>
              <a:t>4.5. Case study: The Network File System (NFS)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27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Thank you! </a:t>
            </a: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 smtClean="0"/>
              <a:t>1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Coupling is the </a:t>
            </a:r>
            <a:r>
              <a:rPr lang="en-US" altLang="zh-CN" b="1" dirty="0" smtClean="0"/>
              <a:t>measure</a:t>
            </a:r>
            <a:r>
              <a:rPr lang="en-US" altLang="zh-CN" dirty="0" smtClean="0"/>
              <a:t> of the interdependence of one module to another.</a:t>
            </a:r>
          </a:p>
          <a:p>
            <a:r>
              <a:rPr lang="en-US" altLang="zh-CN" dirty="0" smtClean="0"/>
              <a:t>Modules are independent if they can function completely without the presence of the other.</a:t>
            </a:r>
          </a:p>
          <a:p>
            <a:r>
              <a:rPr lang="en-US" altLang="zh-CN" dirty="0" smtClean="0"/>
              <a:t>Obviously, can't have modules completely independent of each other. </a:t>
            </a:r>
          </a:p>
          <a:p>
            <a:r>
              <a:rPr lang="en-US" altLang="zh-CN" dirty="0" smtClean="0"/>
              <a:t>Must interact so that can produce desired outputs.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Coupling sketches cropped 1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643070"/>
            <a:ext cx="5596272" cy="4714888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 smtClean="0"/>
              <a:t>1 Coupling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4262" y="1285860"/>
            <a:ext cx="8229600" cy="547211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Types of coupling</a:t>
            </a:r>
          </a:p>
          <a:p>
            <a:pPr lvl="1"/>
            <a:r>
              <a:rPr lang="en-US" altLang="zh-CN" dirty="0" smtClean="0"/>
              <a:t>Content </a:t>
            </a:r>
            <a:r>
              <a:rPr lang="en-US" altLang="zh-CN" dirty="0" smtClean="0"/>
              <a:t>coupling </a:t>
            </a:r>
          </a:p>
          <a:p>
            <a:pPr lvl="1"/>
            <a:r>
              <a:rPr lang="en-US" sz="2400" dirty="0" smtClean="0"/>
              <a:t>Common coupling</a:t>
            </a:r>
            <a:br>
              <a:rPr lang="en-US" sz="2400" dirty="0" smtClean="0"/>
            </a:br>
            <a:r>
              <a:rPr lang="en-US" sz="2400" dirty="0" smtClean="0"/>
              <a:t>(Global coupling)</a:t>
            </a:r>
            <a:endParaRPr lang="en-US" dirty="0" smtClean="0"/>
          </a:p>
          <a:p>
            <a:pPr lvl="1"/>
            <a:r>
              <a:rPr lang="en-US" dirty="0" smtClean="0"/>
              <a:t>External coupling</a:t>
            </a:r>
          </a:p>
          <a:p>
            <a:pPr lvl="1"/>
            <a:r>
              <a:rPr lang="en-US" dirty="0" smtClean="0"/>
              <a:t>Control coupling</a:t>
            </a:r>
          </a:p>
          <a:p>
            <a:pPr lvl="1"/>
            <a:r>
              <a:rPr lang="en-US" sz="2400" dirty="0" smtClean="0"/>
              <a:t>Stamp coupling </a:t>
            </a:r>
            <a:br>
              <a:rPr lang="en-US" sz="2400" dirty="0" smtClean="0"/>
            </a:br>
            <a:r>
              <a:rPr lang="en-US" sz="2400" dirty="0" smtClean="0"/>
              <a:t>(Data-structured coupling)</a:t>
            </a:r>
            <a:endParaRPr lang="en-US" dirty="0" smtClean="0"/>
          </a:p>
          <a:p>
            <a:pPr lvl="1"/>
            <a:r>
              <a:rPr lang="en-US" dirty="0" smtClean="0"/>
              <a:t>Data coupling</a:t>
            </a:r>
          </a:p>
          <a:p>
            <a:pPr lvl="1"/>
            <a:r>
              <a:rPr lang="en-US" dirty="0" smtClean="0"/>
              <a:t>Message coupling</a:t>
            </a:r>
          </a:p>
          <a:p>
            <a:pPr lvl="1"/>
            <a:r>
              <a:rPr lang="en-US" dirty="0" smtClean="0"/>
              <a:t>No coupling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6" name="下弧形箭头 5">
            <a:hlinkClick r:id="rId4" action="ppaction://hlinksldjump"/>
          </p:cNvPr>
          <p:cNvSpPr/>
          <p:nvPr/>
        </p:nvSpPr>
        <p:spPr>
          <a:xfrm>
            <a:off x="8001024" y="6429396"/>
            <a:ext cx="428628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1.1 Content coupling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17615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Two modules are content coupled if: </a:t>
            </a:r>
          </a:p>
          <a:p>
            <a:pPr lvl="1"/>
            <a:r>
              <a:rPr lang="en-US" altLang="zh-CN" dirty="0" smtClean="0"/>
              <a:t>one module </a:t>
            </a:r>
            <a:r>
              <a:rPr lang="en-US" altLang="zh-CN" b="1" dirty="0" smtClean="0"/>
              <a:t>changes a statement </a:t>
            </a:r>
            <a:r>
              <a:rPr lang="en-US" altLang="zh-CN" dirty="0" smtClean="0"/>
              <a:t>in another</a:t>
            </a:r>
          </a:p>
          <a:p>
            <a:pPr lvl="1"/>
            <a:r>
              <a:rPr lang="en-US" altLang="zh-CN" dirty="0" smtClean="0"/>
              <a:t>one module </a:t>
            </a:r>
            <a:r>
              <a:rPr lang="en-US" altLang="zh-CN" b="1" dirty="0" smtClean="0"/>
              <a:t>references or alters data </a:t>
            </a:r>
            <a:r>
              <a:rPr lang="en-US" altLang="zh-CN" dirty="0" smtClean="0"/>
              <a:t>contained inside another module </a:t>
            </a:r>
          </a:p>
          <a:p>
            <a:pPr lvl="1"/>
            <a:r>
              <a:rPr lang="en-US" altLang="zh-CN" dirty="0" smtClean="0"/>
              <a:t>one module </a:t>
            </a:r>
            <a:r>
              <a:rPr lang="en-US" altLang="zh-CN" b="1" dirty="0" smtClean="0"/>
              <a:t>branches into</a:t>
            </a:r>
            <a:r>
              <a:rPr lang="en-US" altLang="zh-CN" dirty="0" smtClean="0"/>
              <a:t> another module </a:t>
            </a:r>
          </a:p>
          <a:p>
            <a:r>
              <a:rPr lang="en-US" altLang="zh-CN" dirty="0" smtClean="0"/>
              <a:t>They can happen in assembly language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426422"/>
            <a:ext cx="2519361" cy="2431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4505344"/>
            <a:ext cx="2462216" cy="235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直接箭头连接符 7"/>
          <p:cNvCxnSpPr/>
          <p:nvPr/>
        </p:nvCxnSpPr>
        <p:spPr>
          <a:xfrm>
            <a:off x="2714612" y="5500702"/>
            <a:ext cx="1000132" cy="357190"/>
          </a:xfrm>
          <a:prstGeom prst="straightConnector1">
            <a:avLst/>
          </a:prstGeom>
          <a:ln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3358" y="4481531"/>
            <a:ext cx="2440530" cy="2376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矩形 9"/>
          <p:cNvSpPr/>
          <p:nvPr/>
        </p:nvSpPr>
        <p:spPr>
          <a:xfrm>
            <a:off x="3571868" y="5715016"/>
            <a:ext cx="100013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1.2 Common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4525963"/>
          </a:xfrm>
        </p:spPr>
        <p:txBody>
          <a:bodyPr/>
          <a:lstStyle/>
          <a:p>
            <a:r>
              <a:rPr lang="en-US" altLang="zh-CN" dirty="0" smtClean="0"/>
              <a:t>Also known as </a:t>
            </a:r>
            <a:r>
              <a:rPr lang="en-US" altLang="zh-CN" b="1" dirty="0" smtClean="0"/>
              <a:t>global coupling</a:t>
            </a:r>
          </a:p>
          <a:p>
            <a:r>
              <a:rPr lang="en-US" altLang="zh-CN" dirty="0" smtClean="0"/>
              <a:t>Share same </a:t>
            </a:r>
            <a:r>
              <a:rPr lang="en-US" altLang="zh-CN" b="1" dirty="0" smtClean="0"/>
              <a:t>global data area</a:t>
            </a:r>
          </a:p>
          <a:p>
            <a:pPr lvl="1"/>
            <a:r>
              <a:rPr lang="en-US" altLang="zh-CN" dirty="0" smtClean="0"/>
              <a:t>access to </a:t>
            </a:r>
            <a:r>
              <a:rPr lang="en-US" altLang="zh-CN" b="1" dirty="0" smtClean="0"/>
              <a:t>global data area</a:t>
            </a:r>
          </a:p>
          <a:p>
            <a:pPr lvl="1"/>
            <a:r>
              <a:rPr lang="en-US" altLang="zh-CN" dirty="0" smtClean="0"/>
              <a:t>modules bound together by </a:t>
            </a:r>
            <a:r>
              <a:rPr lang="en-US" altLang="zh-CN" b="1" dirty="0" smtClean="0"/>
              <a:t>global data structures</a:t>
            </a:r>
          </a:p>
          <a:p>
            <a:endParaRPr lang="zh-CN" alt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318879"/>
            <a:ext cx="3071834" cy="35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1.3 External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n-US" altLang="zh-CN" dirty="0" smtClean="0"/>
              <a:t>External coupling is very much like the common coupling</a:t>
            </a:r>
          </a:p>
          <a:p>
            <a:pPr lvl="1"/>
            <a:r>
              <a:rPr lang="en-US" altLang="zh-CN" dirty="0" smtClean="0"/>
              <a:t>Share same </a:t>
            </a:r>
            <a:r>
              <a:rPr lang="en-US" altLang="zh-CN" b="1" dirty="0" smtClean="0"/>
              <a:t>global data </a:t>
            </a:r>
            <a:r>
              <a:rPr lang="en-US" altLang="zh-CN" dirty="0" smtClean="0"/>
              <a:t>(</a:t>
            </a:r>
            <a:r>
              <a:rPr lang="en-US" altLang="zh-CN" b="1" dirty="0" smtClean="0"/>
              <a:t>global simple </a:t>
            </a:r>
            <a:r>
              <a:rPr lang="en-US" b="1" dirty="0" smtClean="0"/>
              <a:t>variable)</a:t>
            </a:r>
            <a:r>
              <a:rPr lang="en-US" altLang="zh-CN" b="1" dirty="0" smtClean="0"/>
              <a:t> </a:t>
            </a:r>
          </a:p>
          <a:p>
            <a:pPr lvl="1"/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286124"/>
            <a:ext cx="3128959" cy="3498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1.4 Control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857784"/>
          </a:xfrm>
        </p:spPr>
        <p:txBody>
          <a:bodyPr/>
          <a:lstStyle/>
          <a:p>
            <a:r>
              <a:rPr lang="en-US" altLang="zh-CN" dirty="0" smtClean="0"/>
              <a:t>Pass </a:t>
            </a:r>
            <a:r>
              <a:rPr lang="en-US" altLang="zh-CN" b="1" dirty="0" smtClean="0"/>
              <a:t>control flags </a:t>
            </a:r>
            <a:r>
              <a:rPr lang="en-US" altLang="zh-CN" dirty="0" smtClean="0"/>
              <a:t>(as parameters or global) so that one module controls the sequence of processing steps in another module.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57224" y="2786058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 Module A</a:t>
            </a:r>
            <a:br>
              <a:rPr lang="en-US" sz="2400" dirty="0" smtClean="0"/>
            </a:br>
            <a:r>
              <a:rPr lang="en-US" sz="2400" dirty="0" smtClean="0"/>
              <a:t>function do(what){</a:t>
            </a:r>
            <a:br>
              <a:rPr lang="en-US" sz="2400" dirty="0" smtClean="0"/>
            </a:br>
            <a:r>
              <a:rPr lang="en-US" sz="2400" dirty="0" smtClean="0"/>
              <a:t>  if(what == 1) </a:t>
            </a:r>
            <a:r>
              <a:rPr lang="en-US" sz="2400" dirty="0" err="1" smtClean="0"/>
              <a:t>do_add</a:t>
            </a:r>
            <a:r>
              <a:rPr lang="en-US" sz="2400" dirty="0" smtClean="0"/>
              <a:t>;</a:t>
            </a:r>
            <a:br>
              <a:rPr lang="en-US" sz="2400" dirty="0" smtClean="0"/>
            </a:br>
            <a:r>
              <a:rPr lang="en-US" sz="2400" dirty="0" smtClean="0"/>
              <a:t>  else if(what == 2) </a:t>
            </a:r>
            <a:r>
              <a:rPr lang="en-US" sz="2400" dirty="0" err="1" smtClean="0"/>
              <a:t>do_sub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           else if(what==3) </a:t>
            </a:r>
            <a:r>
              <a:rPr lang="en-US" sz="2400" dirty="0" err="1" smtClean="0"/>
              <a:t>do_mul</a:t>
            </a:r>
            <a:r>
              <a:rPr lang="en-US" sz="2400" dirty="0" smtClean="0"/>
              <a:t>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else if(what==4) </a:t>
            </a:r>
            <a:r>
              <a:rPr lang="en-US" sz="2400" dirty="0" err="1" smtClean="0"/>
              <a:t>do_div</a:t>
            </a:r>
            <a:r>
              <a:rPr lang="en-US" sz="2400" dirty="0" smtClean="0"/>
              <a:t>;</a:t>
            </a:r>
            <a:br>
              <a:rPr lang="en-US" sz="2400" dirty="0" smtClean="0"/>
            </a:br>
            <a:r>
              <a:rPr lang="en-US" sz="2400" dirty="0" smtClean="0"/>
              <a:t>}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// Module B</a:t>
            </a:r>
            <a:br>
              <a:rPr lang="en-US" sz="2400" dirty="0" smtClean="0"/>
            </a:br>
            <a:r>
              <a:rPr lang="en-US" sz="2400" dirty="0" err="1" smtClean="0"/>
              <a:t>A.do</a:t>
            </a:r>
            <a:r>
              <a:rPr lang="en-US" sz="2400" dirty="0" smtClean="0"/>
              <a:t>(1);</a:t>
            </a:r>
            <a:endParaRPr lang="zh-CN" altLang="en-US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928694"/>
          </a:xfrm>
        </p:spPr>
        <p:txBody>
          <a:bodyPr/>
          <a:lstStyle/>
          <a:p>
            <a:r>
              <a:rPr lang="en-US" dirty="0" smtClean="0"/>
              <a:t>1.5 Stamp coupling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dirty="0" smtClean="0"/>
              <a:t>Also known as </a:t>
            </a:r>
            <a:r>
              <a:rPr lang="en-US" b="1" dirty="0" smtClean="0"/>
              <a:t>data-structured coupling</a:t>
            </a:r>
            <a:endParaRPr lang="en-US" sz="3600" b="1" dirty="0" smtClean="0"/>
          </a:p>
          <a:p>
            <a:r>
              <a:rPr lang="en-US" altLang="zh-CN" b="1" dirty="0" smtClean="0"/>
              <a:t>Pass entire data structure </a:t>
            </a:r>
            <a:r>
              <a:rPr lang="en-US" altLang="zh-CN" dirty="0" smtClean="0"/>
              <a:t>but need only parts of it. </a:t>
            </a:r>
          </a:p>
          <a:p>
            <a:pPr lvl="1"/>
            <a:r>
              <a:rPr lang="en-US" altLang="zh-CN" dirty="0" smtClean="0"/>
              <a:t>e.g. pass a whole record to a function which only needs one field of it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762022"/>
            <a:ext cx="4357718" cy="23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645" y="4286256"/>
            <a:ext cx="3828881" cy="179546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3145" y="4286256"/>
            <a:ext cx="5180887" cy="179546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cxnSp>
        <p:nvCxnSpPr>
          <p:cNvPr id="8" name="直接连接符 7"/>
          <p:cNvCxnSpPr/>
          <p:nvPr/>
        </p:nvCxnSpPr>
        <p:spPr>
          <a:xfrm>
            <a:off x="2271698" y="4886334"/>
            <a:ext cx="42862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71696" y="5214950"/>
            <a:ext cx="42862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072198" y="4857760"/>
            <a:ext cx="142876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072198" y="5214950"/>
            <a:ext cx="142876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0408-9C7B-4300-88AE-381397DBA382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9166</TotalTime>
  <Words>1041</Words>
  <Application>Microsoft Office PowerPoint</Application>
  <PresentationFormat>全屏显示(4:3)</PresentationFormat>
  <Paragraphs>162</Paragraphs>
  <Slides>28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Office 主题</vt:lpstr>
      <vt:lpstr>How to enforced modularity in software system</vt:lpstr>
      <vt:lpstr>Content</vt:lpstr>
      <vt:lpstr>1 Coupling</vt:lpstr>
      <vt:lpstr>1 Coupling</vt:lpstr>
      <vt:lpstr>1.1 Content coupling </vt:lpstr>
      <vt:lpstr>1.2 Common coupling</vt:lpstr>
      <vt:lpstr>1.3 External coupling</vt:lpstr>
      <vt:lpstr>1.4 Control coupling</vt:lpstr>
      <vt:lpstr>1.5 Stamp coupling</vt:lpstr>
      <vt:lpstr>1.5 Stamp coupling</vt:lpstr>
      <vt:lpstr>1.6 Data coupling</vt:lpstr>
      <vt:lpstr>1.7 Message coupling</vt:lpstr>
      <vt:lpstr>2. From soft modularity to enforced modularity</vt:lpstr>
      <vt:lpstr>2 From soft modularity to enforced modularity</vt:lpstr>
      <vt:lpstr>2 From soft modularity to enforced modularity</vt:lpstr>
      <vt:lpstr>幻灯片 16</vt:lpstr>
      <vt:lpstr>2 From soft modularity to enforced modularity</vt:lpstr>
      <vt:lpstr>2 From soft modularity to enforced modularity</vt:lpstr>
      <vt:lpstr>3 Client/service organization</vt:lpstr>
      <vt:lpstr>3 Client/service organization</vt:lpstr>
      <vt:lpstr>3 Client/service organization</vt:lpstr>
      <vt:lpstr>Example client/service application: time service</vt:lpstr>
      <vt:lpstr>3 Client/service organization</vt:lpstr>
      <vt:lpstr>3 Client/service organization</vt:lpstr>
      <vt:lpstr>3 Client/service organization</vt:lpstr>
      <vt:lpstr>Reference</vt:lpstr>
      <vt:lpstr>Chapter 4  Enforcing Modularity with Clients and Services</vt:lpstr>
      <vt:lpstr>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135</cp:revision>
  <dcterms:created xsi:type="dcterms:W3CDTF">2016-09-28T07:16:33Z</dcterms:created>
  <dcterms:modified xsi:type="dcterms:W3CDTF">2016-10-04T16:03:08Z</dcterms:modified>
</cp:coreProperties>
</file>