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76" r:id="rId10"/>
    <p:sldId id="265" r:id="rId11"/>
    <p:sldId id="266" r:id="rId12"/>
    <p:sldId id="267" r:id="rId13"/>
    <p:sldId id="268" r:id="rId14"/>
    <p:sldId id="269" r:id="rId15"/>
    <p:sldId id="277" r:id="rId16"/>
    <p:sldId id="280" r:id="rId17"/>
    <p:sldId id="281" r:id="rId18"/>
    <p:sldId id="282" r:id="rId19"/>
    <p:sldId id="283" r:id="rId20"/>
    <p:sldId id="284" r:id="rId21"/>
    <p:sldId id="279" r:id="rId22"/>
    <p:sldId id="285" r:id="rId23"/>
    <p:sldId id="270" r:id="rId24"/>
    <p:sldId id="271" r:id="rId25"/>
    <p:sldId id="272" r:id="rId26"/>
    <p:sldId id="273" r:id="rId27"/>
    <p:sldId id="287" r:id="rId28"/>
    <p:sldId id="289" r:id="rId29"/>
    <p:sldId id="294" r:id="rId30"/>
    <p:sldId id="290" r:id="rId31"/>
    <p:sldId id="295" r:id="rId32"/>
    <p:sldId id="291" r:id="rId33"/>
    <p:sldId id="292" r:id="rId34"/>
    <p:sldId id="274" r:id="rId35"/>
    <p:sldId id="275" r:id="rId36"/>
    <p:sldId id="293"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2018-10-22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43051"/>
            <a:ext cx="7772400" cy="1957400"/>
          </a:xfrm>
        </p:spPr>
        <p:txBody>
          <a:bodyPr/>
          <a:lstStyle/>
          <a:p>
            <a:r>
              <a:rPr lang="en-US" altLang="zh-CN" dirty="0" smtClean="0">
                <a:latin typeface="Times New Roman" pitchFamily="18" charset="0"/>
                <a:cs typeface="Times New Roman" pitchFamily="18" charset="0"/>
              </a:rPr>
              <a:t>SVM</a:t>
            </a:r>
            <a:r>
              <a:rPr lang="zh-CN" altLang="en-US" dirty="0" smtClean="0"/>
              <a:t>理论、模型及应用</a:t>
            </a:r>
            <a:endParaRPr lang="zh-CN" altLang="en-US" dirty="0"/>
          </a:p>
        </p:txBody>
      </p:sp>
      <p:sp>
        <p:nvSpPr>
          <p:cNvPr id="3" name="副标题 2"/>
          <p:cNvSpPr>
            <a:spLocks noGrp="1"/>
          </p:cNvSpPr>
          <p:nvPr>
            <p:ph type="subTitle" idx="1"/>
          </p:nvPr>
        </p:nvSpPr>
        <p:spPr>
          <a:xfrm>
            <a:off x="2285984" y="4857760"/>
            <a:ext cx="6400800" cy="1752600"/>
          </a:xfrm>
        </p:spPr>
        <p:txBody>
          <a:bodyPr/>
          <a:lstStyle/>
          <a:p>
            <a:r>
              <a:rPr lang="zh-CN" altLang="en-US" dirty="0" smtClean="0"/>
              <a:t>白丽瑞</a:t>
            </a:r>
            <a:endParaRPr lang="en-US" altLang="zh-CN" dirty="0" smtClean="0"/>
          </a:p>
          <a:p>
            <a:r>
              <a:rPr lang="en-US" altLang="zh-CN" dirty="0" smtClean="0"/>
              <a:t>2018-10-23</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5" name="TextBox 4"/>
          <p:cNvSpPr txBox="1"/>
          <p:nvPr/>
        </p:nvSpPr>
        <p:spPr>
          <a:xfrm>
            <a:off x="785786" y="1142984"/>
            <a:ext cx="8143932" cy="1246495"/>
          </a:xfrm>
          <a:prstGeom prst="rect">
            <a:avLst/>
          </a:prstGeom>
          <a:noFill/>
        </p:spPr>
        <p:txBody>
          <a:bodyPr wrap="square" rtlCol="0">
            <a:spAutoFit/>
          </a:bodyPr>
          <a:lstStyle/>
          <a:p>
            <a:pPr>
              <a:lnSpc>
                <a:spcPct val="125000"/>
              </a:lnSpc>
            </a:pPr>
            <a:r>
              <a:rPr lang="zh-CN" altLang="en-US" sz="2000" dirty="0" smtClean="0">
                <a:latin typeface="Times New Roman" pitchFamily="18" charset="0"/>
                <a:ea typeface="仿宋" pitchFamily="49" charset="-122"/>
                <a:cs typeface="Times New Roman" pitchFamily="18" charset="0"/>
              </a:rPr>
              <a:t>        由于它的可行域是一个凸集，也可以叫做凸二次规划。在线性不可分的情况下，需要在条件式</a:t>
            </a:r>
            <a:r>
              <a:rPr lang="en-US" altLang="zh-CN" sz="2000" dirty="0" smtClean="0">
                <a:latin typeface="Times New Roman" pitchFamily="18" charset="0"/>
                <a:ea typeface="仿宋" pitchFamily="49" charset="-122"/>
                <a:cs typeface="Times New Roman" pitchFamily="18" charset="0"/>
              </a:rPr>
              <a:t>( 3) </a:t>
            </a:r>
            <a:r>
              <a:rPr lang="zh-CN" altLang="en-US" sz="2000" dirty="0" smtClean="0">
                <a:latin typeface="Times New Roman" pitchFamily="18" charset="0"/>
                <a:ea typeface="仿宋" pitchFamily="49" charset="-122"/>
                <a:cs typeface="Times New Roman" pitchFamily="18" charset="0"/>
              </a:rPr>
              <a:t>中加入一个松弛变量</a:t>
            </a:r>
            <a:r>
              <a:rPr lang="en-US" altLang="zh-CN" sz="2000" dirty="0" smtClean="0">
                <a:latin typeface="华文行楷" pitchFamily="2" charset="-122"/>
                <a:ea typeface="华文行楷" pitchFamily="2" charset="-122"/>
                <a:cs typeface="Times New Roman" pitchFamily="18" charset="0"/>
              </a:rPr>
              <a:t>ξ </a:t>
            </a:r>
            <a:r>
              <a:rPr lang="en-US" altLang="zh-CN" sz="2000" baseline="-25000" dirty="0" err="1" smtClean="0">
                <a:latin typeface="Times New Roman" pitchFamily="18" charset="0"/>
                <a:ea typeface="仿宋" pitchFamily="49" charset="-122"/>
                <a:cs typeface="Times New Roman" pitchFamily="18" charset="0"/>
              </a:rPr>
              <a:t>i</a:t>
            </a:r>
            <a:r>
              <a:rPr lang="en-US" altLang="zh-CN" sz="2000" dirty="0" smtClean="0">
                <a:latin typeface="Times New Roman" pitchFamily="18" charset="0"/>
                <a:ea typeface="仿宋" pitchFamily="49" charset="-122"/>
                <a:cs typeface="Times New Roman" pitchFamily="18" charset="0"/>
              </a:rPr>
              <a:t> </a:t>
            </a:r>
            <a:r>
              <a:rPr lang="en-US" altLang="zh-CN" sz="2000" baseline="-25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a:t>
            </a:r>
            <a:r>
              <a:rPr lang="en-US" altLang="zh-CN" sz="2000" dirty="0" smtClean="0">
                <a:latin typeface="Times New Roman" pitchFamily="18" charset="0"/>
                <a:ea typeface="仿宋" pitchFamily="49" charset="-122"/>
                <a:cs typeface="Times New Roman" pitchFamily="18" charset="0"/>
              </a:rPr>
              <a:t>0</a:t>
            </a:r>
            <a:r>
              <a:rPr lang="zh-CN" altLang="en-US" sz="2000" dirty="0" smtClean="0">
                <a:latin typeface="Times New Roman" pitchFamily="18" charset="0"/>
                <a:ea typeface="仿宋" pitchFamily="49" charset="-122"/>
                <a:cs typeface="Times New Roman" pitchFamily="18" charset="0"/>
              </a:rPr>
              <a:t>、惩罚因子</a:t>
            </a:r>
            <a:r>
              <a:rPr lang="en-US" altLang="zh-CN" sz="2000" dirty="0" smtClean="0">
                <a:latin typeface="Times New Roman" pitchFamily="18" charset="0"/>
                <a:ea typeface="仿宋" pitchFamily="49" charset="-122"/>
                <a:cs typeface="Times New Roman" pitchFamily="18" charset="0"/>
              </a:rPr>
              <a:t>C</a:t>
            </a:r>
            <a:r>
              <a:rPr lang="zh-CN" altLang="en-US" sz="2000" dirty="0" smtClean="0">
                <a:latin typeface="Times New Roman" pitchFamily="18" charset="0"/>
                <a:ea typeface="仿宋" pitchFamily="49" charset="-122"/>
                <a:cs typeface="Times New Roman" pitchFamily="18" charset="0"/>
              </a:rPr>
              <a:t>，则上面所述凸二次规划问题就变成：</a:t>
            </a:r>
          </a:p>
        </p:txBody>
      </p:sp>
      <p:pic>
        <p:nvPicPr>
          <p:cNvPr id="4098" name="Picture 2"/>
          <p:cNvPicPr>
            <a:picLocks noChangeAspect="1" noChangeArrowheads="1"/>
          </p:cNvPicPr>
          <p:nvPr/>
        </p:nvPicPr>
        <p:blipFill>
          <a:blip r:embed="rId2"/>
          <a:srcRect/>
          <a:stretch>
            <a:fillRect/>
          </a:stretch>
        </p:blipFill>
        <p:spPr bwMode="auto">
          <a:xfrm>
            <a:off x="4857752" y="2143116"/>
            <a:ext cx="3578704" cy="1428760"/>
          </a:xfrm>
          <a:prstGeom prst="rect">
            <a:avLst/>
          </a:prstGeom>
          <a:noFill/>
          <a:ln w="9525">
            <a:noFill/>
            <a:miter lim="800000"/>
            <a:headEnd/>
            <a:tailEnd/>
          </a:ln>
          <a:effectLst/>
        </p:spPr>
      </p:pic>
      <p:sp>
        <p:nvSpPr>
          <p:cNvPr id="6" name="TextBox 5"/>
          <p:cNvSpPr txBox="1"/>
          <p:nvPr/>
        </p:nvSpPr>
        <p:spPr>
          <a:xfrm>
            <a:off x="785786" y="3643314"/>
            <a:ext cx="7286676" cy="1207318"/>
          </a:xfrm>
          <a:prstGeom prst="rect">
            <a:avLst/>
          </a:prstGeom>
          <a:noFill/>
        </p:spPr>
        <p:txBody>
          <a:bodyPr wrap="square" rtlCol="0">
            <a:spAutoFit/>
          </a:bodyPr>
          <a:lstStyle/>
          <a:p>
            <a:pPr>
              <a:lnSpc>
                <a:spcPct val="125000"/>
              </a:lnSpc>
            </a:pPr>
            <a:r>
              <a:rPr lang="zh-CN" altLang="en-US" sz="2000" dirty="0" smtClean="0">
                <a:latin typeface="Times New Roman" pitchFamily="18" charset="0"/>
                <a:ea typeface="仿宋" pitchFamily="49" charset="-122"/>
                <a:cs typeface="Times New Roman" pitchFamily="18" charset="0"/>
              </a:rPr>
              <a:t>其中</a:t>
            </a:r>
            <a:r>
              <a:rPr lang="en-US" altLang="zh-CN" sz="2000" dirty="0" smtClean="0">
                <a:latin typeface="Times New Roman" pitchFamily="18" charset="0"/>
                <a:ea typeface="仿宋" pitchFamily="49" charset="-122"/>
                <a:cs typeface="Times New Roman" pitchFamily="18" charset="0"/>
              </a:rPr>
              <a:t>: C </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0 </a:t>
            </a:r>
            <a:r>
              <a:rPr lang="zh-CN" altLang="en-US" sz="2000" dirty="0" smtClean="0">
                <a:latin typeface="Times New Roman" pitchFamily="18" charset="0"/>
                <a:ea typeface="仿宋" pitchFamily="49" charset="-122"/>
                <a:cs typeface="Times New Roman" pitchFamily="18" charset="0"/>
              </a:rPr>
              <a:t>为一个常数，其大小决定了对错分样本惩罚的程度。</a:t>
            </a:r>
          </a:p>
          <a:p>
            <a:pPr>
              <a:lnSpc>
                <a:spcPct val="125000"/>
              </a:lnSpc>
            </a:pPr>
            <a:r>
              <a:rPr lang="zh-CN" altLang="en-US" sz="2000" dirty="0" smtClean="0">
                <a:latin typeface="Times New Roman" pitchFamily="18" charset="0"/>
                <a:ea typeface="仿宋" pitchFamily="49" charset="-122"/>
                <a:cs typeface="Times New Roman" pitchFamily="18" charset="0"/>
              </a:rPr>
              <a:t>下面是上述二次规划问题的求解问题，为了求解，引入了</a:t>
            </a:r>
            <a:r>
              <a:rPr lang="en-US" altLang="zh-CN" sz="2000" dirty="0" smtClean="0">
                <a:latin typeface="Times New Roman" pitchFamily="18" charset="0"/>
                <a:ea typeface="仿宋" pitchFamily="49" charset="-122"/>
                <a:cs typeface="Times New Roman" pitchFamily="18" charset="0"/>
              </a:rPr>
              <a:t>Lagrange </a:t>
            </a:r>
            <a:r>
              <a:rPr lang="zh-CN" altLang="en-US" sz="2000" dirty="0" smtClean="0">
                <a:latin typeface="Times New Roman" pitchFamily="18" charset="0"/>
                <a:ea typeface="仿宋" pitchFamily="49" charset="-122"/>
                <a:cs typeface="Times New Roman" pitchFamily="18" charset="0"/>
              </a:rPr>
              <a:t>函数</a:t>
            </a:r>
            <a:r>
              <a:rPr lang="en-US" altLang="zh-CN" sz="2000" dirty="0" smtClean="0">
                <a:latin typeface="Times New Roman" pitchFamily="18" charset="0"/>
                <a:ea typeface="仿宋" pitchFamily="49" charset="-122"/>
                <a:cs typeface="Times New Roman" pitchFamily="18" charset="0"/>
              </a:rPr>
              <a:t>:</a:t>
            </a:r>
          </a:p>
        </p:txBody>
      </p:sp>
      <p:pic>
        <p:nvPicPr>
          <p:cNvPr id="4099" name="Picture 3"/>
          <p:cNvPicPr>
            <a:picLocks noChangeAspect="1" noChangeArrowheads="1"/>
          </p:cNvPicPr>
          <p:nvPr/>
        </p:nvPicPr>
        <p:blipFill>
          <a:blip r:embed="rId3"/>
          <a:srcRect/>
          <a:stretch>
            <a:fillRect/>
          </a:stretch>
        </p:blipFill>
        <p:spPr bwMode="auto">
          <a:xfrm>
            <a:off x="2643174" y="4786322"/>
            <a:ext cx="5075086" cy="714381"/>
          </a:xfrm>
          <a:prstGeom prst="rect">
            <a:avLst/>
          </a:prstGeom>
          <a:noFill/>
          <a:ln w="9525">
            <a:noFill/>
            <a:miter lim="800000"/>
            <a:headEnd/>
            <a:tailEnd/>
          </a:ln>
          <a:effectLst/>
        </p:spPr>
      </p:pic>
      <p:sp>
        <p:nvSpPr>
          <p:cNvPr id="8" name="矩形 7"/>
          <p:cNvSpPr/>
          <p:nvPr/>
        </p:nvSpPr>
        <p:spPr>
          <a:xfrm>
            <a:off x="714348" y="5429264"/>
            <a:ext cx="8215370" cy="477054"/>
          </a:xfrm>
          <a:prstGeom prst="rect">
            <a:avLst/>
          </a:prstGeom>
        </p:spPr>
        <p:txBody>
          <a:bodyPr wrap="square">
            <a:spAutoFit/>
          </a:bodyPr>
          <a:lstStyle/>
          <a:p>
            <a:pPr>
              <a:lnSpc>
                <a:spcPct val="125000"/>
              </a:lnSpc>
            </a:pPr>
            <a:r>
              <a:rPr lang="zh-CN" altLang="en-US" sz="2000" dirty="0" smtClean="0">
                <a:latin typeface="Times New Roman" pitchFamily="18" charset="0"/>
                <a:ea typeface="仿宋" pitchFamily="49" charset="-122"/>
                <a:cs typeface="Times New Roman" pitchFamily="18" charset="0"/>
              </a:rPr>
              <a:t>其中</a:t>
            </a:r>
            <a:r>
              <a:rPr lang="en-US" altLang="zh-CN" sz="2000" dirty="0" smtClean="0">
                <a:latin typeface="Times New Roman" pitchFamily="18" charset="0"/>
                <a:ea typeface="仿宋" pitchFamily="49" charset="-122"/>
                <a:cs typeface="Times New Roman" pitchFamily="18" charset="0"/>
              </a:rPr>
              <a:t>: </a:t>
            </a:r>
            <a:r>
              <a:rPr lang="el-GR" altLang="zh-CN" sz="2000" dirty="0" smtClean="0">
                <a:latin typeface="Times New Roman" pitchFamily="18" charset="0"/>
                <a:ea typeface="仿宋" pitchFamily="49" charset="-122"/>
                <a:cs typeface="Times New Roman" pitchFamily="18" charset="0"/>
              </a:rPr>
              <a:t>α</a:t>
            </a:r>
            <a:r>
              <a:rPr lang="en-US" altLang="zh-CN" sz="2000" baseline="-25000" dirty="0" err="1" smtClean="0">
                <a:latin typeface="Times New Roman" pitchFamily="18" charset="0"/>
                <a:ea typeface="仿宋" pitchFamily="49" charset="-122"/>
                <a:cs typeface="Times New Roman" pitchFamily="18" charset="0"/>
              </a:rPr>
              <a:t>i</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0</a:t>
            </a:r>
            <a:r>
              <a:rPr lang="zh-CN" altLang="en-US" sz="2000" dirty="0" smtClean="0">
                <a:latin typeface="Times New Roman" pitchFamily="18" charset="0"/>
                <a:ea typeface="仿宋" pitchFamily="49" charset="-122"/>
                <a:cs typeface="Times New Roman" pitchFamily="18" charset="0"/>
              </a:rPr>
              <a:t>，为</a:t>
            </a:r>
            <a:r>
              <a:rPr lang="en-US" altLang="zh-CN" sz="2000" dirty="0" smtClean="0">
                <a:latin typeface="Times New Roman" pitchFamily="18" charset="0"/>
                <a:ea typeface="仿宋" pitchFamily="49" charset="-122"/>
                <a:cs typeface="Times New Roman" pitchFamily="18" charset="0"/>
              </a:rPr>
              <a:t>Lagrange </a:t>
            </a:r>
            <a:r>
              <a:rPr lang="zh-CN" altLang="en-US" sz="2000" dirty="0" smtClean="0">
                <a:latin typeface="Times New Roman" pitchFamily="18" charset="0"/>
                <a:ea typeface="仿宋" pitchFamily="49" charset="-122"/>
                <a:cs typeface="Times New Roman" pitchFamily="18" charset="0"/>
              </a:rPr>
              <a:t>系数，求解上述问题后得出的最优分类函数为：</a:t>
            </a:r>
            <a:endParaRPr lang="zh-CN" altLang="en-US" sz="2000" dirty="0">
              <a:latin typeface="Times New Roman" pitchFamily="18" charset="0"/>
              <a:ea typeface="仿宋" pitchFamily="49" charset="-122"/>
              <a:cs typeface="Times New Roman" pitchFamily="18" charset="0"/>
            </a:endParaRPr>
          </a:p>
        </p:txBody>
      </p:sp>
      <p:pic>
        <p:nvPicPr>
          <p:cNvPr id="4100" name="Picture 4"/>
          <p:cNvPicPr>
            <a:picLocks noChangeAspect="1" noChangeArrowheads="1"/>
          </p:cNvPicPr>
          <p:nvPr/>
        </p:nvPicPr>
        <p:blipFill>
          <a:blip r:embed="rId4"/>
          <a:srcRect/>
          <a:stretch>
            <a:fillRect/>
          </a:stretch>
        </p:blipFill>
        <p:spPr bwMode="auto">
          <a:xfrm>
            <a:off x="3571867" y="6000768"/>
            <a:ext cx="4805991"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10" name="矩形 9"/>
          <p:cNvSpPr/>
          <p:nvPr/>
        </p:nvSpPr>
        <p:spPr>
          <a:xfrm>
            <a:off x="571472" y="1571612"/>
            <a:ext cx="8072494" cy="1246495"/>
          </a:xfrm>
          <a:prstGeom prst="rect">
            <a:avLst/>
          </a:prstGeom>
        </p:spPr>
        <p:txBody>
          <a:bodyPr wrap="square">
            <a:spAutoFit/>
          </a:bodyPr>
          <a:lstStyle/>
          <a:p>
            <a:pPr>
              <a:lnSpc>
                <a:spcPct val="125000"/>
              </a:lnSpc>
            </a:pPr>
            <a:r>
              <a:rPr lang="zh-CN" altLang="en-US" sz="2000" dirty="0" smtClean="0">
                <a:latin typeface="Times New Roman" pitchFamily="18" charset="0"/>
                <a:ea typeface="仿宋" pitchFamily="49" charset="-122"/>
                <a:cs typeface="Times New Roman" pitchFamily="18" charset="0"/>
              </a:rPr>
              <a:t>         对于线性不可分的情况， </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的主要思想是将输入向量映射到一个高维的特征向量空间，并在该特征空间中构造最优分类面。将</a:t>
            </a:r>
            <a:r>
              <a:rPr lang="en-US" altLang="zh-CN" sz="2000" dirty="0" smtClean="0">
                <a:latin typeface="Times New Roman" pitchFamily="18" charset="0"/>
                <a:ea typeface="仿宋" pitchFamily="49" charset="-122"/>
                <a:cs typeface="Times New Roman" pitchFamily="18" charset="0"/>
              </a:rPr>
              <a:t>x </a:t>
            </a:r>
            <a:r>
              <a:rPr lang="zh-CN" altLang="en-US" sz="2000" dirty="0" smtClean="0">
                <a:latin typeface="Times New Roman" pitchFamily="18" charset="0"/>
                <a:ea typeface="仿宋" pitchFamily="49" charset="-122"/>
                <a:cs typeface="Times New Roman" pitchFamily="18" charset="0"/>
              </a:rPr>
              <a:t>作非线性映射</a:t>
            </a:r>
            <a:r>
              <a:rPr lang="en-US" altLang="zh-CN" sz="2000" dirty="0" smtClean="0">
                <a:latin typeface="Times New Roman" pitchFamily="18" charset="0"/>
                <a:ea typeface="仿宋" pitchFamily="49" charset="-122"/>
                <a:cs typeface="Times New Roman" pitchFamily="18" charset="0"/>
              </a:rPr>
              <a:t>Φ: </a:t>
            </a:r>
            <a:r>
              <a:rPr lang="zh-CN" altLang="en-US" sz="2000" dirty="0" smtClean="0">
                <a:latin typeface="Times New Roman" pitchFamily="18" charset="0"/>
                <a:ea typeface="仿宋" pitchFamily="49" charset="-122"/>
                <a:cs typeface="Times New Roman" pitchFamily="18" charset="0"/>
              </a:rPr>
              <a:t>Ｒ</a:t>
            </a:r>
            <a:r>
              <a:rPr lang="en-US" altLang="zh-CN" sz="2000" baseline="-25000" dirty="0" smtClean="0">
                <a:latin typeface="Times New Roman" pitchFamily="18" charset="0"/>
                <a:ea typeface="仿宋" pitchFamily="49" charset="-122"/>
                <a:cs typeface="Times New Roman" pitchFamily="18" charset="0"/>
              </a:rPr>
              <a:t>n</a:t>
            </a:r>
            <a:r>
              <a:rPr lang="zh-CN" altLang="en-US" sz="2000" dirty="0" smtClean="0">
                <a:latin typeface="Times New Roman" pitchFamily="18" charset="0"/>
                <a:ea typeface="仿宋" pitchFamily="49" charset="-122"/>
                <a:cs typeface="Times New Roman" pitchFamily="18" charset="0"/>
              </a:rPr>
              <a:t>→</a:t>
            </a:r>
            <a:r>
              <a:rPr lang="en-US" altLang="zh-CN" sz="2000" dirty="0" smtClean="0">
                <a:latin typeface="Times New Roman" pitchFamily="18" charset="0"/>
                <a:ea typeface="仿宋" pitchFamily="49" charset="-122"/>
                <a:cs typeface="Times New Roman" pitchFamily="18" charset="0"/>
              </a:rPr>
              <a:t>H</a:t>
            </a:r>
            <a:r>
              <a:rPr lang="zh-CN" altLang="en-US" sz="2000" dirty="0" smtClean="0">
                <a:latin typeface="Times New Roman" pitchFamily="18" charset="0"/>
                <a:ea typeface="仿宋" pitchFamily="49" charset="-122"/>
                <a:cs typeface="Times New Roman" pitchFamily="18" charset="0"/>
              </a:rPr>
              <a:t>，</a:t>
            </a:r>
            <a:r>
              <a:rPr lang="en-US" altLang="zh-CN" sz="2000" dirty="0" smtClean="0">
                <a:latin typeface="Times New Roman" pitchFamily="18" charset="0"/>
                <a:ea typeface="仿宋" pitchFamily="49" charset="-122"/>
                <a:cs typeface="Times New Roman" pitchFamily="18" charset="0"/>
              </a:rPr>
              <a:t>H </a:t>
            </a:r>
            <a:r>
              <a:rPr lang="zh-CN" altLang="en-US" sz="2000" dirty="0" smtClean="0">
                <a:latin typeface="Times New Roman" pitchFamily="18" charset="0"/>
                <a:ea typeface="仿宋" pitchFamily="49" charset="-122"/>
                <a:cs typeface="Times New Roman" pitchFamily="18" charset="0"/>
              </a:rPr>
              <a:t>为高维特征空间，则有</a:t>
            </a:r>
            <a:endParaRPr lang="zh-CN" altLang="en-US" sz="2000" dirty="0">
              <a:latin typeface="Times New Roman" pitchFamily="18" charset="0"/>
              <a:ea typeface="仿宋" pitchFamily="49" charset="-122"/>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14481" y="3143249"/>
            <a:ext cx="5643601" cy="506910"/>
          </a:xfrm>
          <a:prstGeom prst="rect">
            <a:avLst/>
          </a:prstGeom>
          <a:noFill/>
          <a:ln w="9525">
            <a:noFill/>
            <a:miter lim="800000"/>
            <a:headEnd/>
            <a:tailEnd/>
          </a:ln>
          <a:effectLst/>
        </p:spPr>
      </p:pic>
      <p:sp>
        <p:nvSpPr>
          <p:cNvPr id="11" name="矩形 10"/>
          <p:cNvSpPr/>
          <p:nvPr/>
        </p:nvSpPr>
        <p:spPr>
          <a:xfrm>
            <a:off x="2000232" y="4286256"/>
            <a:ext cx="3775393" cy="400110"/>
          </a:xfrm>
          <a:prstGeom prst="rect">
            <a:avLst/>
          </a:prstGeom>
        </p:spPr>
        <p:txBody>
          <a:bodyPr wrap="none">
            <a:spAutoFit/>
          </a:bodyPr>
          <a:lstStyle/>
          <a:p>
            <a:r>
              <a:rPr lang="zh-CN" altLang="en-US" sz="2000" dirty="0" smtClean="0">
                <a:latin typeface="Times New Roman" pitchFamily="18" charset="0"/>
                <a:ea typeface="仿宋" pitchFamily="49" charset="-122"/>
                <a:cs typeface="Times New Roman" pitchFamily="18" charset="0"/>
              </a:rPr>
              <a:t>求解则可得到最优分类函数为：</a:t>
            </a:r>
            <a:endParaRPr lang="zh-CN" altLang="en-US" sz="2000" dirty="0">
              <a:latin typeface="Times New Roman" pitchFamily="18" charset="0"/>
              <a:ea typeface="仿宋" pitchFamily="49" charset="-122"/>
              <a:cs typeface="Times New Roman" pitchFamily="18" charset="0"/>
            </a:endParaRPr>
          </a:p>
        </p:txBody>
      </p:sp>
      <p:pic>
        <p:nvPicPr>
          <p:cNvPr id="5123" name="Picture 3"/>
          <p:cNvPicPr>
            <a:picLocks noChangeAspect="1" noChangeArrowheads="1"/>
          </p:cNvPicPr>
          <p:nvPr/>
        </p:nvPicPr>
        <p:blipFill>
          <a:blip r:embed="rId3"/>
          <a:srcRect/>
          <a:stretch>
            <a:fillRect/>
          </a:stretch>
        </p:blipFill>
        <p:spPr bwMode="auto">
          <a:xfrm>
            <a:off x="2500297" y="4714883"/>
            <a:ext cx="5177161" cy="8572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sp>
        <p:nvSpPr>
          <p:cNvPr id="3" name="内容占位符 2"/>
          <p:cNvSpPr>
            <a:spLocks noGrp="1"/>
          </p:cNvSpPr>
          <p:nvPr>
            <p:ph idx="1"/>
          </p:nvPr>
        </p:nvSpPr>
        <p:spPr>
          <a:xfrm>
            <a:off x="428596" y="1285860"/>
            <a:ext cx="8429684" cy="4525963"/>
          </a:xfrm>
        </p:spPr>
        <p:txBody>
          <a:bodyPr>
            <a:noAutofit/>
          </a:bodyPr>
          <a:lstStyle/>
          <a:p>
            <a:pPr indent="720000">
              <a:lnSpc>
                <a:spcPct val="125000"/>
              </a:lnSpc>
              <a:spcBef>
                <a:spcPts val="0"/>
              </a:spcBef>
              <a:buNone/>
            </a:pP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研究的主要问题就是凸二次规划的求解，传统的</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算法在计算上存在许多问题，包括训练算法速度慢、算法复杂而难以实现、测试阶段运算量大、抗击噪声及孤立点能力差等。所以在</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算法的研究中，如何提高训练速度、减少训练时间、建立实用的学习算法是亟待解决的问题。</a:t>
            </a: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为了优化凸二次规划求解问题，已有很多学者提出了相应算法，典型的算法有：</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选块算法</a:t>
            </a:r>
            <a:r>
              <a:rPr lang="en-US" altLang="zh-CN" sz="2000" dirty="0" smtClean="0">
                <a:latin typeface="Times New Roman" pitchFamily="18" charset="0"/>
                <a:ea typeface="仿宋" pitchFamily="49" charset="-122"/>
                <a:cs typeface="Times New Roman" pitchFamily="18" charset="0"/>
              </a:rPr>
              <a:t>( chunking algorithm) </a:t>
            </a: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分解算法</a:t>
            </a:r>
            <a:r>
              <a:rPr lang="en-US" altLang="zh-CN" sz="2000" dirty="0" smtClean="0">
                <a:latin typeface="Times New Roman" pitchFamily="18" charset="0"/>
                <a:ea typeface="仿宋" pitchFamily="49" charset="-122"/>
                <a:cs typeface="Times New Roman" pitchFamily="18" charset="0"/>
              </a:rPr>
              <a:t>( decomposition algorithm) </a:t>
            </a: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序列最小优化算法</a:t>
            </a:r>
            <a:r>
              <a:rPr lang="en-US" altLang="zh-CN" sz="2000" dirty="0" smtClean="0">
                <a:latin typeface="Times New Roman" pitchFamily="18" charset="0"/>
                <a:ea typeface="仿宋" pitchFamily="49" charset="-122"/>
                <a:cs typeface="Times New Roman" pitchFamily="18" charset="0"/>
              </a:rPr>
              <a:t>( sequential </a:t>
            </a:r>
            <a:r>
              <a:rPr lang="en-US" altLang="zh-CN" sz="2000" dirty="0" err="1" smtClean="0">
                <a:latin typeface="Times New Roman" pitchFamily="18" charset="0"/>
                <a:ea typeface="仿宋" pitchFamily="49" charset="-122"/>
                <a:cs typeface="Times New Roman" pitchFamily="18" charset="0"/>
              </a:rPr>
              <a:t>minimaloptimization</a:t>
            </a:r>
            <a:r>
              <a:rPr lang="zh-CN" altLang="en-US" sz="2000" dirty="0" smtClean="0">
                <a:latin typeface="Times New Roman" pitchFamily="18" charset="0"/>
                <a:ea typeface="仿宋" pitchFamily="49" charset="-122"/>
                <a:cs typeface="Times New Roman" pitchFamily="18" charset="0"/>
              </a:rPr>
              <a:t>，</a:t>
            </a:r>
            <a:r>
              <a:rPr lang="en-US" altLang="zh-CN" sz="2000" dirty="0" smtClean="0">
                <a:latin typeface="Times New Roman" pitchFamily="18" charset="0"/>
                <a:ea typeface="仿宋" pitchFamily="49" charset="-122"/>
                <a:cs typeface="Times New Roman" pitchFamily="18" charset="0"/>
              </a:rPr>
              <a:t>SMO) </a:t>
            </a: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模糊</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学习算法</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采用光滑化技巧的学习算法</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基于标准</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的变形算法</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近年来比较热门的还有多分类支持向量机</a:t>
            </a:r>
            <a:r>
              <a:rPr lang="en-US" altLang="zh-CN" sz="2000" dirty="0" smtClean="0">
                <a:latin typeface="Times New Roman" pitchFamily="18" charset="0"/>
                <a:ea typeface="仿宋" pitchFamily="49" charset="-122"/>
                <a:cs typeface="Times New Roman" pitchFamily="18" charset="0"/>
              </a:rPr>
              <a:t>( multi-class SVM) </a:t>
            </a:r>
            <a:r>
              <a:rPr lang="zh-CN" altLang="en-US" sz="2000" dirty="0" smtClean="0">
                <a:latin typeface="Times New Roman" pitchFamily="18" charset="0"/>
                <a:ea typeface="仿宋" pitchFamily="49" charset="-122"/>
                <a:cs typeface="Times New Roman" pitchFamily="18" charset="0"/>
              </a:rPr>
              <a:t>等。</a:t>
            </a:r>
            <a:endParaRPr lang="zh-CN" altLang="en-US" sz="2000" dirty="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sp>
        <p:nvSpPr>
          <p:cNvPr id="3" name="内容占位符 2"/>
          <p:cNvSpPr>
            <a:spLocks noGrp="1"/>
          </p:cNvSpPr>
          <p:nvPr>
            <p:ph idx="1"/>
          </p:nvPr>
        </p:nvSpPr>
        <p:spPr>
          <a:xfrm>
            <a:off x="357158" y="1071546"/>
            <a:ext cx="8229600" cy="4525963"/>
          </a:xfrm>
        </p:spPr>
        <p:txBody>
          <a:bodyPr>
            <a:noAutofit/>
          </a:bodyPr>
          <a:lstStyle/>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选块算法：</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主要思想是去掉核矩阵中</a:t>
            </a:r>
            <a:r>
              <a:rPr lang="en-US" altLang="zh-CN" sz="2000" dirty="0" smtClean="0">
                <a:latin typeface="Times New Roman" pitchFamily="18" charset="0"/>
                <a:ea typeface="仿宋" pitchFamily="49" charset="-122"/>
                <a:cs typeface="Times New Roman" pitchFamily="18" charset="0"/>
              </a:rPr>
              <a:t>Lagrange </a:t>
            </a:r>
            <a:r>
              <a:rPr lang="zh-CN" altLang="en-US" sz="2000" dirty="0" smtClean="0">
                <a:latin typeface="Times New Roman" pitchFamily="18" charset="0"/>
                <a:ea typeface="仿宋" pitchFamily="49" charset="-122"/>
                <a:cs typeface="Times New Roman" pitchFamily="18" charset="0"/>
              </a:rPr>
              <a:t>乘子为零的样本对应的行和列，这样得到的结果与用之前矩阵计算得到的结果相同，这就使得大型复杂的二次规划问题转换为一系列小的子问题。</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选块算法的核心是预测样本集中哪些样本的</a:t>
            </a:r>
            <a:r>
              <a:rPr lang="en-US" altLang="zh-CN" sz="2000" dirty="0" smtClean="0">
                <a:latin typeface="Times New Roman" pitchFamily="18" charset="0"/>
                <a:ea typeface="仿宋" pitchFamily="49" charset="-122"/>
                <a:cs typeface="Times New Roman" pitchFamily="18" charset="0"/>
              </a:rPr>
              <a:t>Lagrange </a:t>
            </a:r>
            <a:r>
              <a:rPr lang="zh-CN" altLang="en-US" sz="2000" dirty="0" smtClean="0">
                <a:latin typeface="Times New Roman" pitchFamily="18" charset="0"/>
                <a:ea typeface="仿宋" pitchFamily="49" charset="-122"/>
                <a:cs typeface="Times New Roman" pitchFamily="18" charset="0"/>
              </a:rPr>
              <a:t>乘子是零，为零的被丢弃，那些非零</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支持向量</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的则需要保留下来。然而实际的支持向量是未知的，于是引入了</a:t>
            </a:r>
            <a:r>
              <a:rPr lang="en-US" altLang="zh-CN" sz="2000" dirty="0" smtClean="0">
                <a:latin typeface="Times New Roman" pitchFamily="18" charset="0"/>
                <a:ea typeface="仿宋" pitchFamily="49" charset="-122"/>
                <a:cs typeface="Times New Roman" pitchFamily="18" charset="0"/>
              </a:rPr>
              <a:t>KKT( </a:t>
            </a:r>
            <a:r>
              <a:rPr lang="en-US" altLang="zh-CN" sz="2000" dirty="0" err="1" smtClean="0">
                <a:latin typeface="Times New Roman" pitchFamily="18" charset="0"/>
                <a:ea typeface="仿宋" pitchFamily="49" charset="-122"/>
                <a:cs typeface="Times New Roman" pitchFamily="18" charset="0"/>
              </a:rPr>
              <a:t>Karush</a:t>
            </a:r>
            <a:r>
              <a:rPr lang="en-US" altLang="zh-CN" sz="2000" dirty="0" smtClean="0">
                <a:latin typeface="Times New Roman" pitchFamily="18" charset="0"/>
                <a:ea typeface="仿宋" pitchFamily="49" charset="-122"/>
                <a:cs typeface="Times New Roman" pitchFamily="18" charset="0"/>
              </a:rPr>
              <a:t>-Kuhn-Tucker)</a:t>
            </a:r>
            <a:r>
              <a:rPr lang="zh-CN" altLang="en-US" sz="2000" dirty="0" smtClean="0">
                <a:latin typeface="Times New Roman" pitchFamily="18" charset="0"/>
                <a:ea typeface="仿宋" pitchFamily="49" charset="-122"/>
                <a:cs typeface="Times New Roman" pitchFamily="18" charset="0"/>
              </a:rPr>
              <a:t>条件进行逐步迭代，最终得到全局最优解。选块算法将矩阵规模由训练样本数目的平方减少到非零</a:t>
            </a:r>
            <a:r>
              <a:rPr lang="en-US" altLang="zh-CN" sz="2000" dirty="0" smtClean="0">
                <a:latin typeface="Times New Roman" pitchFamily="18" charset="0"/>
                <a:ea typeface="仿宋" pitchFamily="49" charset="-122"/>
                <a:cs typeface="Times New Roman" pitchFamily="18" charset="0"/>
              </a:rPr>
              <a:t>Lagrange </a:t>
            </a:r>
            <a:r>
              <a:rPr lang="zh-CN" altLang="en-US" sz="2000" dirty="0" smtClean="0">
                <a:latin typeface="Times New Roman" pitchFamily="18" charset="0"/>
                <a:ea typeface="仿宋" pitchFamily="49" charset="-122"/>
                <a:cs typeface="Times New Roman" pitchFamily="18" charset="0"/>
              </a:rPr>
              <a:t>乘子的样本数的平方，在很大程度上降低了训练过程对存储容量的要求，因此能够大大提高训练速度。然而这也只是在一定程度上解决了大数据集的</a:t>
            </a:r>
            <a:r>
              <a:rPr lang="en-US" altLang="zh-CN" sz="2000" dirty="0" smtClean="0">
                <a:latin typeface="Times New Roman" pitchFamily="18" charset="0"/>
                <a:ea typeface="仿宋" pitchFamily="49" charset="-122"/>
                <a:cs typeface="Times New Roman" pitchFamily="18" charset="0"/>
              </a:rPr>
              <a:t>QP </a:t>
            </a:r>
            <a:r>
              <a:rPr lang="zh-CN" altLang="en-US" sz="2000" dirty="0" smtClean="0">
                <a:latin typeface="Times New Roman" pitchFamily="18" charset="0"/>
                <a:ea typeface="仿宋" pitchFamily="49" charset="-122"/>
                <a:cs typeface="Times New Roman" pitchFamily="18" charset="0"/>
              </a:rPr>
              <a:t>问题，选块算法的最终目的是找出所有的支持向量</a:t>
            </a:r>
            <a:r>
              <a:rPr lang="en-US" altLang="zh-CN" sz="2000" dirty="0" smtClean="0">
                <a:latin typeface="Times New Roman" pitchFamily="18" charset="0"/>
                <a:ea typeface="仿宋" pitchFamily="49" charset="-122"/>
                <a:cs typeface="Times New Roman" pitchFamily="18" charset="0"/>
              </a:rPr>
              <a:t>( support vector) </a:t>
            </a:r>
            <a:r>
              <a:rPr lang="zh-CN" altLang="en-US" sz="2000" dirty="0" smtClean="0">
                <a:latin typeface="Times New Roman" pitchFamily="18" charset="0"/>
                <a:ea typeface="仿宋" pitchFamily="49" charset="-122"/>
                <a:cs typeface="Times New Roman" pitchFamily="18" charset="0"/>
              </a:rPr>
              <a:t>，因而需要存储相应的核函数矩阵。所以选块算法在本质上还是受</a:t>
            </a:r>
            <a:r>
              <a:rPr lang="en-US" altLang="zh-CN" sz="2000" dirty="0" smtClean="0">
                <a:latin typeface="Times New Roman" pitchFamily="18" charset="0"/>
                <a:ea typeface="仿宋" pitchFamily="49" charset="-122"/>
                <a:cs typeface="Times New Roman" pitchFamily="18" charset="0"/>
              </a:rPr>
              <a:t>support vector </a:t>
            </a:r>
            <a:r>
              <a:rPr lang="zh-CN" altLang="en-US" sz="2000" dirty="0" smtClean="0">
                <a:latin typeface="Times New Roman" pitchFamily="18" charset="0"/>
                <a:ea typeface="仿宋" pitchFamily="49" charset="-122"/>
                <a:cs typeface="Times New Roman" pitchFamily="18" charset="0"/>
              </a:rPr>
              <a:t>数目的影响，并未从根本上解决内存不足问题。</a:t>
            </a:r>
            <a:endParaRPr lang="en-US" altLang="zh-CN" sz="2000" dirty="0" smtClean="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sp>
        <p:nvSpPr>
          <p:cNvPr id="3" name="内容占位符 2"/>
          <p:cNvSpPr>
            <a:spLocks noGrp="1"/>
          </p:cNvSpPr>
          <p:nvPr>
            <p:ph idx="1"/>
          </p:nvPr>
        </p:nvSpPr>
        <p:spPr>
          <a:xfrm>
            <a:off x="428596" y="1428736"/>
            <a:ext cx="8229600" cy="4525963"/>
          </a:xfrm>
        </p:spPr>
        <p:txBody>
          <a:bodyPr>
            <a:noAutofit/>
          </a:bodyPr>
          <a:lstStyle/>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多分类支持向量机：</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的研究初期主要是针对两类问题的分类，但是在现实生活的应用中却普遍是多分类问题，怎样将</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有效地应用在多分类问题中一直也是许多学者近年来研究的热点与难点。多分类支持向量机是将</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从两分类算法推广到多分类的算法［</a:t>
            </a:r>
            <a:r>
              <a:rPr lang="en-US" altLang="zh-CN" sz="2000" dirty="0" smtClean="0">
                <a:latin typeface="Times New Roman" pitchFamily="18" charset="0"/>
                <a:ea typeface="仿宋" pitchFamily="49" charset="-122"/>
                <a:cs typeface="Times New Roman" pitchFamily="18" charset="0"/>
              </a:rPr>
              <a:t>31 </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34</a:t>
            </a:r>
            <a:r>
              <a:rPr lang="zh-CN" altLang="en-US" sz="2000" dirty="0" smtClean="0">
                <a:latin typeface="Times New Roman" pitchFamily="18" charset="0"/>
                <a:ea typeface="仿宋" pitchFamily="49" charset="-122"/>
                <a:cs typeface="Times New Roman" pitchFamily="18" charset="0"/>
              </a:rPr>
              <a:t>］。</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目前多分类支持向量机算法的思路主要有两种</a:t>
            </a:r>
            <a:r>
              <a:rPr lang="en-US" altLang="zh-CN" sz="2000" dirty="0" smtClean="0">
                <a:latin typeface="Times New Roman" pitchFamily="18" charset="0"/>
                <a:ea typeface="仿宋" pitchFamily="49" charset="-122"/>
                <a:cs typeface="Times New Roman" pitchFamily="18" charset="0"/>
              </a:rPr>
              <a:t>:</a:t>
            </a:r>
          </a:p>
          <a:p>
            <a:pPr indent="720000">
              <a:lnSpc>
                <a:spcPct val="125000"/>
              </a:lnSpc>
              <a:spcBef>
                <a:spcPts val="0"/>
              </a:spcBef>
              <a:buNone/>
            </a:pPr>
            <a:r>
              <a:rPr lang="en-US" altLang="zh-CN" sz="2000" dirty="0" smtClean="0">
                <a:latin typeface="Times New Roman" pitchFamily="18" charset="0"/>
                <a:ea typeface="仿宋" pitchFamily="49" charset="-122"/>
                <a:cs typeface="Times New Roman" pitchFamily="18" charset="0"/>
              </a:rPr>
              <a:t>a) </a:t>
            </a:r>
            <a:r>
              <a:rPr lang="zh-CN" altLang="en-US" sz="2000" dirty="0" smtClean="0">
                <a:latin typeface="Times New Roman" pitchFamily="18" charset="0"/>
                <a:ea typeface="仿宋" pitchFamily="49" charset="-122"/>
                <a:cs typeface="Times New Roman" pitchFamily="18" charset="0"/>
              </a:rPr>
              <a:t>在经典</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的基础上对其目标函数进行优化，构造多分类模型，进而实现多分类问题。这种方法为一次性求解法，由于其计算复杂度比较高，在实际应用中效率低，所以并不常用。</a:t>
            </a:r>
          </a:p>
          <a:p>
            <a:pPr indent="720000">
              <a:lnSpc>
                <a:spcPct val="125000"/>
              </a:lnSpc>
              <a:spcBef>
                <a:spcPts val="0"/>
              </a:spcBef>
              <a:buNone/>
            </a:pPr>
            <a:r>
              <a:rPr lang="en-US" altLang="zh-CN" sz="2000" dirty="0" smtClean="0">
                <a:latin typeface="Times New Roman" pitchFamily="18" charset="0"/>
                <a:ea typeface="仿宋" pitchFamily="49" charset="-122"/>
                <a:cs typeface="Times New Roman" pitchFamily="18" charset="0"/>
              </a:rPr>
              <a:t>b) </a:t>
            </a:r>
            <a:r>
              <a:rPr lang="zh-CN" altLang="en-US" sz="2000" dirty="0" smtClean="0">
                <a:latin typeface="Times New Roman" pitchFamily="18" charset="0"/>
                <a:ea typeface="仿宋" pitchFamily="49" charset="-122"/>
                <a:cs typeface="Times New Roman" pitchFamily="18" charset="0"/>
              </a:rPr>
              <a:t>将多分类问题归结为多个两分类问题，这样也就将一个复杂的问题转换为若干个简单的问题，正因为这个优点，这一思想下的算法研究得到了极大的发展。常用的算法主要有一对多［</a:t>
            </a:r>
            <a:r>
              <a:rPr lang="en-US" altLang="zh-CN" sz="2000" dirty="0" smtClean="0">
                <a:latin typeface="Times New Roman" pitchFamily="18" charset="0"/>
                <a:ea typeface="仿宋" pitchFamily="49" charset="-122"/>
                <a:cs typeface="Times New Roman" pitchFamily="18" charset="0"/>
              </a:rPr>
              <a:t>35</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36</a:t>
            </a:r>
            <a:r>
              <a:rPr lang="zh-CN" altLang="en-US" sz="2000" dirty="0" smtClean="0">
                <a:latin typeface="Times New Roman" pitchFamily="18" charset="0"/>
                <a:ea typeface="仿宋" pitchFamily="49" charset="-122"/>
                <a:cs typeface="Times New Roman" pitchFamily="18" charset="0"/>
              </a:rPr>
              <a:t>］、一对一［</a:t>
            </a:r>
            <a:r>
              <a:rPr lang="en-US" altLang="zh-CN" sz="2000" dirty="0" smtClean="0">
                <a:latin typeface="Times New Roman" pitchFamily="18" charset="0"/>
                <a:ea typeface="仿宋" pitchFamily="49" charset="-122"/>
                <a:cs typeface="Times New Roman" pitchFamily="18" charset="0"/>
              </a:rPr>
              <a:t>37</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38</a:t>
            </a:r>
            <a:r>
              <a:rPr lang="zh-CN" altLang="en-US" sz="2000" dirty="0" smtClean="0">
                <a:latin typeface="Times New Roman" pitchFamily="18" charset="0"/>
                <a:ea typeface="仿宋" pitchFamily="49" charset="-122"/>
                <a:cs typeface="Times New Roman" pitchFamily="18" charset="0"/>
              </a:rPr>
              <a:t>］、导向无环图［</a:t>
            </a:r>
            <a:r>
              <a:rPr lang="en-US" altLang="zh-CN" sz="2000" dirty="0" smtClean="0">
                <a:latin typeface="Times New Roman" pitchFamily="18" charset="0"/>
                <a:ea typeface="仿宋" pitchFamily="49" charset="-122"/>
                <a:cs typeface="Times New Roman" pitchFamily="18" charset="0"/>
              </a:rPr>
              <a:t>39</a:t>
            </a:r>
            <a:r>
              <a:rPr lang="zh-CN" altLang="en-US" sz="2000" dirty="0" smtClean="0">
                <a:latin typeface="Times New Roman" pitchFamily="18" charset="0"/>
                <a:ea typeface="仿宋" pitchFamily="49" charset="-122"/>
                <a:cs typeface="Times New Roman" pitchFamily="18" charset="0"/>
              </a:rPr>
              <a:t>， </a:t>
            </a:r>
            <a:r>
              <a:rPr lang="en-US" altLang="zh-CN" sz="2000" dirty="0" smtClean="0">
                <a:latin typeface="Times New Roman" pitchFamily="18" charset="0"/>
                <a:ea typeface="仿宋" pitchFamily="49" charset="-122"/>
                <a:cs typeface="Times New Roman" pitchFamily="18" charset="0"/>
              </a:rPr>
              <a:t>40</a:t>
            </a:r>
            <a:r>
              <a:rPr lang="zh-CN" altLang="en-US" sz="2000" dirty="0" smtClean="0">
                <a:latin typeface="Times New Roman" pitchFamily="18" charset="0"/>
                <a:ea typeface="仿宋" pitchFamily="49" charset="-122"/>
                <a:cs typeface="Times New Roman" pitchFamily="18" charset="0"/>
              </a:rPr>
              <a:t>］、二叉树［</a:t>
            </a:r>
            <a:r>
              <a:rPr lang="en-US" altLang="zh-CN" sz="2000" dirty="0" smtClean="0">
                <a:latin typeface="Times New Roman" pitchFamily="18" charset="0"/>
                <a:ea typeface="仿宋" pitchFamily="49" charset="-122"/>
                <a:cs typeface="Times New Roman" pitchFamily="18" charset="0"/>
              </a:rPr>
              <a:t>41</a:t>
            </a:r>
            <a:r>
              <a:rPr lang="zh-CN" altLang="en-US" sz="2000" dirty="0" smtClean="0">
                <a:latin typeface="Times New Roman" pitchFamily="18" charset="0"/>
                <a:ea typeface="仿宋" pitchFamily="49" charset="-122"/>
                <a:cs typeface="Times New Roman" pitchFamily="18" charset="0"/>
              </a:rPr>
              <a:t>］四种。</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sp>
        <p:nvSpPr>
          <p:cNvPr id="3" name="内容占位符 2"/>
          <p:cNvSpPr>
            <a:spLocks noGrp="1"/>
          </p:cNvSpPr>
          <p:nvPr>
            <p:ph idx="1"/>
          </p:nvPr>
        </p:nvSpPr>
        <p:spPr>
          <a:xfrm>
            <a:off x="571472" y="1571612"/>
            <a:ext cx="8229600" cy="4525963"/>
          </a:xfrm>
        </p:spPr>
        <p:txBody>
          <a:bodyPr>
            <a:noAutofit/>
          </a:bodyPr>
          <a:lstStyle/>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多分类支持向量机：</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文献［</a:t>
            </a:r>
            <a:r>
              <a:rPr lang="en-US" altLang="zh-CN" sz="2000" dirty="0" smtClean="0">
                <a:latin typeface="Times New Roman" pitchFamily="18" charset="0"/>
                <a:ea typeface="仿宋" pitchFamily="49" charset="-122"/>
                <a:cs typeface="Times New Roman" pitchFamily="18" charset="0"/>
              </a:rPr>
              <a:t>42</a:t>
            </a:r>
            <a:r>
              <a:rPr lang="zh-CN" altLang="en-US" sz="2000" dirty="0" smtClean="0">
                <a:latin typeface="Times New Roman" pitchFamily="18" charset="0"/>
                <a:ea typeface="仿宋" pitchFamily="49" charset="-122"/>
                <a:cs typeface="Times New Roman" pitchFamily="18" charset="0"/>
              </a:rPr>
              <a:t>］对这四种算法分别进行了详细的描述，在训练复杂度、测试复杂度和分类准确率方面作了理论分析，并利用数据对分析结果进行了验证。分析得出，导向无环图的分类性能最优，一对一的分类性能次之，二叉树的分类性能较差，一对多的分类性能最差</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在训练和测试耗时方面，二叉树耗时最短，导向无环图次之，一对一和一对多的耗时相对较长。此外，很多学者还对上述算法进行了改进。</a:t>
            </a:r>
            <a:endParaRPr lang="en-US" altLang="zh-CN" sz="2000" dirty="0" smtClean="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1026" name="Picture 2"/>
          <p:cNvPicPr>
            <a:picLocks noChangeAspect="1" noChangeArrowheads="1"/>
          </p:cNvPicPr>
          <p:nvPr/>
        </p:nvPicPr>
        <p:blipFill>
          <a:blip r:embed="rId2"/>
          <a:srcRect/>
          <a:stretch>
            <a:fillRect/>
          </a:stretch>
        </p:blipFill>
        <p:spPr bwMode="auto">
          <a:xfrm>
            <a:off x="-32" y="1428736"/>
            <a:ext cx="4361335"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320604" y="3143248"/>
            <a:ext cx="5609114" cy="15716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346032" y="4714884"/>
            <a:ext cx="5655124"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2052" name="Picture 4"/>
          <p:cNvPicPr>
            <a:picLocks noChangeAspect="1" noChangeArrowheads="1"/>
          </p:cNvPicPr>
          <p:nvPr/>
        </p:nvPicPr>
        <p:blipFill>
          <a:blip r:embed="rId2"/>
          <a:srcRect/>
          <a:stretch>
            <a:fillRect/>
          </a:stretch>
        </p:blipFill>
        <p:spPr bwMode="auto">
          <a:xfrm>
            <a:off x="0" y="1071546"/>
            <a:ext cx="3643306" cy="25280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57488" y="2697787"/>
            <a:ext cx="5715040" cy="416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3074" name="Picture 2"/>
          <p:cNvPicPr>
            <a:picLocks noChangeAspect="1" noChangeArrowheads="1"/>
          </p:cNvPicPr>
          <p:nvPr/>
        </p:nvPicPr>
        <p:blipFill>
          <a:blip r:embed="rId2"/>
          <a:srcRect/>
          <a:stretch>
            <a:fillRect/>
          </a:stretch>
        </p:blipFill>
        <p:spPr bwMode="auto">
          <a:xfrm>
            <a:off x="214282" y="785793"/>
            <a:ext cx="3214710" cy="265965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357554" y="2500306"/>
            <a:ext cx="5715008" cy="4235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4098" name="Picture 2"/>
          <p:cNvPicPr>
            <a:picLocks noChangeAspect="1" noChangeArrowheads="1"/>
          </p:cNvPicPr>
          <p:nvPr/>
        </p:nvPicPr>
        <p:blipFill>
          <a:blip r:embed="rId2"/>
          <a:srcRect/>
          <a:stretch>
            <a:fillRect/>
          </a:stretch>
        </p:blipFill>
        <p:spPr bwMode="auto">
          <a:xfrm>
            <a:off x="357158" y="1285859"/>
            <a:ext cx="3286148" cy="267294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143240" y="3786190"/>
            <a:ext cx="559257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大纲</a:t>
            </a:r>
            <a:endParaRPr lang="zh-CN" altLang="en-US" dirty="0"/>
          </a:p>
        </p:txBody>
      </p:sp>
      <p:sp>
        <p:nvSpPr>
          <p:cNvPr id="3" name="内容占位符 2"/>
          <p:cNvSpPr>
            <a:spLocks noGrp="1"/>
          </p:cNvSpPr>
          <p:nvPr>
            <p:ph idx="1"/>
          </p:nvPr>
        </p:nvSpPr>
        <p:spPr>
          <a:xfrm>
            <a:off x="3357554" y="1785926"/>
            <a:ext cx="3714776" cy="4143404"/>
          </a:xfrm>
        </p:spPr>
        <p:txBody>
          <a:bodyPr>
            <a:normAutofit lnSpcReduction="10000"/>
          </a:bodyPr>
          <a:lstStyle/>
          <a:p>
            <a:pPr>
              <a:lnSpc>
                <a:spcPct val="200000"/>
              </a:lnSpc>
              <a:buFont typeface="Wingdings" pitchFamily="2" charset="2"/>
              <a:buChar char="Ø"/>
            </a:pPr>
            <a:r>
              <a:rPr lang="en-US" altLang="zh-CN" dirty="0" smtClean="0">
                <a:latin typeface="Times New Roman" pitchFamily="18" charset="0"/>
                <a:cs typeface="Times New Roman" pitchFamily="18" charset="0"/>
              </a:rPr>
              <a:t>SVM</a:t>
            </a:r>
            <a:r>
              <a:rPr lang="zh-CN" altLang="en-US" dirty="0" smtClean="0">
                <a:latin typeface="Times New Roman" pitchFamily="18" charset="0"/>
                <a:cs typeface="Times New Roman" pitchFamily="18" charset="0"/>
              </a:rPr>
              <a:t>简介</a:t>
            </a:r>
            <a:endParaRPr lang="en-US" altLang="zh-CN" dirty="0" smtClean="0">
              <a:latin typeface="Times New Roman" pitchFamily="18" charset="0"/>
              <a:cs typeface="Times New Roman" pitchFamily="18" charset="0"/>
            </a:endParaRPr>
          </a:p>
          <a:p>
            <a:pPr>
              <a:lnSpc>
                <a:spcPct val="200000"/>
              </a:lnSpc>
              <a:buFont typeface="Wingdings" pitchFamily="2" charset="2"/>
              <a:buChar char="Ø"/>
            </a:pPr>
            <a:r>
              <a:rPr lang="en-US" altLang="zh-CN" dirty="0" smtClean="0">
                <a:latin typeface="Times New Roman" pitchFamily="18" charset="0"/>
                <a:cs typeface="Times New Roman" pitchFamily="18" charset="0"/>
              </a:rPr>
              <a:t>SVM</a:t>
            </a:r>
            <a:r>
              <a:rPr lang="zh-CN" altLang="en-US" dirty="0" smtClean="0">
                <a:latin typeface="Times New Roman" pitchFamily="18" charset="0"/>
                <a:cs typeface="Times New Roman" pitchFamily="18" charset="0"/>
              </a:rPr>
              <a:t>理论</a:t>
            </a:r>
            <a:endParaRPr lang="en-US" altLang="zh-CN" dirty="0" smtClean="0">
              <a:latin typeface="Times New Roman" pitchFamily="18" charset="0"/>
              <a:cs typeface="Times New Roman" pitchFamily="18" charset="0"/>
            </a:endParaRPr>
          </a:p>
          <a:p>
            <a:pPr>
              <a:lnSpc>
                <a:spcPct val="200000"/>
              </a:lnSpc>
              <a:buFont typeface="Wingdings" pitchFamily="2" charset="2"/>
              <a:buChar char="Ø"/>
            </a:pPr>
            <a:r>
              <a:rPr lang="en-US" altLang="zh-CN" dirty="0" smtClean="0">
                <a:latin typeface="Times New Roman" pitchFamily="18" charset="0"/>
                <a:cs typeface="Times New Roman" pitchFamily="18" charset="0"/>
              </a:rPr>
              <a:t>SVM</a:t>
            </a:r>
            <a:r>
              <a:rPr lang="zh-CN" altLang="en-US" dirty="0" smtClean="0">
                <a:latin typeface="Times New Roman" pitchFamily="18" charset="0"/>
                <a:cs typeface="Times New Roman" pitchFamily="18" charset="0"/>
              </a:rPr>
              <a:t>算法</a:t>
            </a:r>
            <a:endParaRPr lang="en-US" altLang="zh-CN" dirty="0" smtClean="0">
              <a:latin typeface="Times New Roman" pitchFamily="18" charset="0"/>
              <a:cs typeface="Times New Roman" pitchFamily="18" charset="0"/>
            </a:endParaRPr>
          </a:p>
          <a:p>
            <a:pPr>
              <a:lnSpc>
                <a:spcPct val="200000"/>
              </a:lnSpc>
              <a:buFont typeface="Wingdings" pitchFamily="2" charset="2"/>
              <a:buChar char="Ø"/>
            </a:pPr>
            <a:r>
              <a:rPr lang="en-US" altLang="zh-CN" dirty="0" smtClean="0">
                <a:latin typeface="Times New Roman" pitchFamily="18" charset="0"/>
                <a:cs typeface="Times New Roman" pitchFamily="18" charset="0"/>
              </a:rPr>
              <a:t>SVM</a:t>
            </a:r>
            <a:r>
              <a:rPr lang="zh-CN" altLang="en-US" dirty="0" smtClean="0">
                <a:latin typeface="Times New Roman" pitchFamily="18" charset="0"/>
                <a:cs typeface="Times New Roman" pitchFamily="18" charset="0"/>
              </a:rPr>
              <a:t>应用</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5122" name="Picture 2"/>
          <p:cNvPicPr>
            <a:picLocks noChangeAspect="1" noChangeArrowheads="1"/>
          </p:cNvPicPr>
          <p:nvPr/>
        </p:nvPicPr>
        <p:blipFill>
          <a:blip r:embed="rId2"/>
          <a:srcRect/>
          <a:stretch>
            <a:fillRect/>
          </a:stretch>
        </p:blipFill>
        <p:spPr bwMode="auto">
          <a:xfrm>
            <a:off x="1214414" y="2214554"/>
            <a:ext cx="6692707"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sp>
        <p:nvSpPr>
          <p:cNvPr id="3" name="内容占位符 2"/>
          <p:cNvSpPr>
            <a:spLocks noGrp="1"/>
          </p:cNvSpPr>
          <p:nvPr>
            <p:ph idx="1"/>
          </p:nvPr>
        </p:nvSpPr>
        <p:spPr>
          <a:xfrm>
            <a:off x="571472" y="1571612"/>
            <a:ext cx="8229600" cy="4525963"/>
          </a:xfrm>
        </p:spPr>
        <p:txBody>
          <a:bodyPr>
            <a:noAutofit/>
          </a:bodyPr>
          <a:lstStyle/>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多分类支持向量机：</a:t>
            </a:r>
            <a:endParaRPr lang="en-US" altLang="zh-CN" sz="2000" dirty="0" smtClean="0">
              <a:latin typeface="Times New Roman" pitchFamily="18" charset="0"/>
              <a:ea typeface="仿宋" pitchFamily="49" charset="-122"/>
              <a:cs typeface="Times New Roman" pitchFamily="18" charset="0"/>
            </a:endParaRPr>
          </a:p>
          <a:p>
            <a:pPr indent="720000">
              <a:lnSpc>
                <a:spcPct val="125000"/>
              </a:lnSpc>
              <a:spcBef>
                <a:spcPts val="0"/>
              </a:spcBef>
              <a:buNone/>
            </a:pPr>
            <a:r>
              <a:rPr lang="zh-CN" altLang="en-US" sz="2000" dirty="0" smtClean="0">
                <a:latin typeface="Times New Roman" pitchFamily="18" charset="0"/>
                <a:ea typeface="仿宋" pitchFamily="49" charset="-122"/>
                <a:cs typeface="Times New Roman" pitchFamily="18" charset="0"/>
              </a:rPr>
              <a:t>文献［</a:t>
            </a:r>
            <a:r>
              <a:rPr lang="en-US" altLang="zh-CN" sz="2000" dirty="0" smtClean="0">
                <a:latin typeface="Times New Roman" pitchFamily="18" charset="0"/>
                <a:ea typeface="仿宋" pitchFamily="49" charset="-122"/>
                <a:cs typeface="Times New Roman" pitchFamily="18" charset="0"/>
              </a:rPr>
              <a:t>43</a:t>
            </a:r>
            <a:r>
              <a:rPr lang="zh-CN" altLang="en-US" sz="2000" dirty="0" smtClean="0">
                <a:latin typeface="Times New Roman" pitchFamily="18" charset="0"/>
                <a:ea typeface="仿宋" pitchFamily="49" charset="-122"/>
                <a:cs typeface="Times New Roman" pitchFamily="18" charset="0"/>
              </a:rPr>
              <a:t>］提出了一种新的基于几何分布二叉树支持向量机多分类算法，该方法是考虑到二叉树分类向量机分类的效果与二叉树的结构密切相关，若要获得更好的效果和更高的效率，就要使得二叉树高度尽量小而两个子类尽量易分，实验表明这种新的方法具有较高的分类准确率和效率。</a:t>
            </a:r>
            <a:endParaRPr lang="en-US" altLang="zh-CN" sz="2000" dirty="0" smtClean="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算法</a:t>
            </a:r>
            <a:endParaRPr lang="zh-CN" altLang="en-US" dirty="0">
              <a:latin typeface="+mn-ea"/>
              <a:ea typeface="+mn-ea"/>
            </a:endParaRPr>
          </a:p>
        </p:txBody>
      </p:sp>
      <p:pic>
        <p:nvPicPr>
          <p:cNvPr id="1026" name="Picture 2"/>
          <p:cNvPicPr>
            <a:picLocks noChangeAspect="1" noChangeArrowheads="1"/>
          </p:cNvPicPr>
          <p:nvPr/>
        </p:nvPicPr>
        <p:blipFill>
          <a:blip r:embed="rId2"/>
          <a:srcRect/>
          <a:stretch>
            <a:fillRect/>
          </a:stretch>
        </p:blipFill>
        <p:spPr bwMode="auto">
          <a:xfrm>
            <a:off x="642910" y="3429000"/>
            <a:ext cx="5876715" cy="30003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5720" y="1285860"/>
            <a:ext cx="4286250" cy="1485900"/>
          </a:xfrm>
          <a:prstGeom prst="rect">
            <a:avLst/>
          </a:prstGeom>
          <a:noFill/>
          <a:ln w="9525">
            <a:noFill/>
            <a:miter lim="800000"/>
            <a:headEnd/>
            <a:tailEnd/>
          </a:ln>
          <a:effectLst/>
        </p:spPr>
      </p:pic>
      <p:sp>
        <p:nvSpPr>
          <p:cNvPr id="7" name="矩形 6"/>
          <p:cNvSpPr/>
          <p:nvPr/>
        </p:nvSpPr>
        <p:spPr>
          <a:xfrm>
            <a:off x="4572000" y="1285860"/>
            <a:ext cx="4572000" cy="2169825"/>
          </a:xfrm>
          <a:prstGeom prst="rect">
            <a:avLst/>
          </a:prstGeom>
        </p:spPr>
        <p:txBody>
          <a:bodyPr>
            <a:spAutoFit/>
          </a:bodyPr>
          <a:lstStyle/>
          <a:p>
            <a:pPr>
              <a:lnSpc>
                <a:spcPct val="125000"/>
              </a:lnSpc>
            </a:pPr>
            <a:r>
              <a:rPr lang="zh-CN" altLang="en-US" b="1" dirty="0" smtClean="0">
                <a:latin typeface="+mn-ea"/>
              </a:rPr>
              <a:t>    两个类的中心距离是相同的，但</a:t>
            </a:r>
            <a:r>
              <a:rPr lang="zh-CN" altLang="en-US" b="1" dirty="0" smtClean="0">
                <a:solidFill>
                  <a:srgbClr val="C00000"/>
                </a:solidFill>
                <a:latin typeface="+mn-ea"/>
              </a:rPr>
              <a:t>很明显的是右边的两个类比左边的更容易分开</a:t>
            </a:r>
            <a:r>
              <a:rPr lang="zh-CN" altLang="en-US" b="1" dirty="0" smtClean="0">
                <a:latin typeface="+mn-ea"/>
              </a:rPr>
              <a:t>。因此，考虑</a:t>
            </a:r>
            <a:r>
              <a:rPr lang="zh-CN" altLang="en-US" b="1" dirty="0" smtClean="0">
                <a:solidFill>
                  <a:srgbClr val="C00000"/>
                </a:solidFill>
                <a:latin typeface="+mn-ea"/>
              </a:rPr>
              <a:t>类的分布</a:t>
            </a:r>
            <a:r>
              <a:rPr lang="zh-CN" altLang="en-US" b="1" dirty="0" smtClean="0">
                <a:latin typeface="+mn-ea"/>
              </a:rPr>
              <a:t>是必须的。众所周知，</a:t>
            </a:r>
            <a:r>
              <a:rPr lang="zh-CN" altLang="en-US" b="1" dirty="0" smtClean="0">
                <a:solidFill>
                  <a:srgbClr val="C00000"/>
                </a:solidFill>
                <a:latin typeface="+mn-ea"/>
              </a:rPr>
              <a:t>超球的半径</a:t>
            </a:r>
            <a:r>
              <a:rPr lang="zh-CN" altLang="en-US" b="1" dirty="0" smtClean="0">
                <a:latin typeface="+mn-ea"/>
              </a:rPr>
              <a:t>在某种程度上可以反映样本的分布情况［</a:t>
            </a:r>
            <a:r>
              <a:rPr lang="en-US" altLang="zh-CN" b="1" dirty="0" smtClean="0">
                <a:latin typeface="+mn-ea"/>
              </a:rPr>
              <a:t>13</a:t>
            </a:r>
            <a:r>
              <a:rPr lang="zh-CN" altLang="en-US" b="1" dirty="0" smtClean="0">
                <a:latin typeface="+mn-ea"/>
              </a:rPr>
              <a:t>］。所以，为了有更好的分类效果，</a:t>
            </a:r>
          </a:p>
          <a:p>
            <a:pPr>
              <a:lnSpc>
                <a:spcPct val="125000"/>
              </a:lnSpc>
            </a:pPr>
            <a:r>
              <a:rPr lang="zh-CN" altLang="en-US" b="1" dirty="0" smtClean="0">
                <a:latin typeface="+mn-ea"/>
              </a:rPr>
              <a:t>超球的半径被用来定义</a:t>
            </a:r>
            <a:r>
              <a:rPr lang="zh-CN" altLang="en-US" b="1" dirty="0" smtClean="0">
                <a:solidFill>
                  <a:srgbClr val="C00000"/>
                </a:solidFill>
                <a:latin typeface="+mn-ea"/>
              </a:rPr>
              <a:t>分离度和相似度</a:t>
            </a:r>
            <a:r>
              <a:rPr lang="zh-CN" altLang="en-US" b="1" dirty="0" smtClean="0">
                <a:latin typeface="+mn-ea"/>
              </a:rPr>
              <a:t>。</a:t>
            </a:r>
            <a:endParaRPr lang="zh-CN" altLang="en-US" b="1" dirty="0">
              <a:latin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a:xfrm>
            <a:off x="2714612" y="2000240"/>
            <a:ext cx="3500462" cy="3929090"/>
          </a:xfrm>
        </p:spPr>
        <p:txBody>
          <a:bodyPr>
            <a:normAutofit/>
          </a:bodyPr>
          <a:lstStyle/>
          <a:p>
            <a:pPr>
              <a:buNone/>
            </a:pPr>
            <a:r>
              <a:rPr lang="zh-CN" altLang="en-US" sz="2800" dirty="0" smtClean="0">
                <a:latin typeface="Times New Roman" pitchFamily="18" charset="0"/>
                <a:ea typeface="仿宋" pitchFamily="49" charset="-122"/>
                <a:cs typeface="Times New Roman" pitchFamily="18" charset="0"/>
              </a:rPr>
              <a:t>文字检测领域</a:t>
            </a:r>
            <a:endParaRPr lang="en-US" altLang="zh-CN" sz="2800" dirty="0" smtClean="0">
              <a:latin typeface="Times New Roman" pitchFamily="18" charset="0"/>
              <a:ea typeface="仿宋" pitchFamily="49" charset="-122"/>
              <a:cs typeface="Times New Roman" pitchFamily="18" charset="0"/>
            </a:endParaRPr>
          </a:p>
          <a:p>
            <a:pPr>
              <a:buNone/>
            </a:pPr>
            <a:r>
              <a:rPr lang="zh-CN" altLang="en-US" sz="2800" dirty="0" smtClean="0">
                <a:latin typeface="Times New Roman" pitchFamily="18" charset="0"/>
                <a:ea typeface="仿宋" pitchFamily="49" charset="-122"/>
                <a:cs typeface="Times New Roman" pitchFamily="18" charset="0"/>
              </a:rPr>
              <a:t>医疗领域</a:t>
            </a:r>
            <a:endParaRPr lang="en-US" altLang="zh-CN" sz="2800" dirty="0" smtClean="0">
              <a:latin typeface="Times New Roman" pitchFamily="18" charset="0"/>
              <a:ea typeface="仿宋" pitchFamily="49" charset="-122"/>
              <a:cs typeface="Times New Roman" pitchFamily="18" charset="0"/>
            </a:endParaRPr>
          </a:p>
          <a:p>
            <a:pPr>
              <a:buNone/>
            </a:pPr>
            <a:r>
              <a:rPr lang="zh-CN" altLang="en-US" sz="2800" dirty="0" smtClean="0">
                <a:latin typeface="Times New Roman" pitchFamily="18" charset="0"/>
                <a:ea typeface="仿宋" pitchFamily="49" charset="-122"/>
                <a:cs typeface="Times New Roman" pitchFamily="18" charset="0"/>
              </a:rPr>
              <a:t>人体识别领域</a:t>
            </a:r>
            <a:endParaRPr lang="en-US" altLang="zh-CN" sz="2800" dirty="0" smtClean="0">
              <a:latin typeface="Times New Roman" pitchFamily="18" charset="0"/>
              <a:ea typeface="仿宋" pitchFamily="49" charset="-122"/>
              <a:cs typeface="Times New Roman" pitchFamily="18" charset="0"/>
            </a:endParaRPr>
          </a:p>
          <a:p>
            <a:pPr>
              <a:buNone/>
            </a:pPr>
            <a:r>
              <a:rPr lang="zh-CN" altLang="en-US" sz="2800" dirty="0" smtClean="0">
                <a:latin typeface="Times New Roman" pitchFamily="18" charset="0"/>
                <a:ea typeface="仿宋" pitchFamily="49" charset="-122"/>
                <a:cs typeface="Times New Roman" pitchFamily="18" charset="0"/>
              </a:rPr>
              <a:t>车辆交通领域</a:t>
            </a:r>
            <a:endParaRPr lang="en-US" altLang="zh-CN" sz="2800" dirty="0" smtClean="0">
              <a:latin typeface="Times New Roman" pitchFamily="18" charset="0"/>
              <a:ea typeface="仿宋" pitchFamily="49" charset="-122"/>
              <a:cs typeface="Times New Roman" pitchFamily="18" charset="0"/>
            </a:endParaRPr>
          </a:p>
          <a:p>
            <a:pPr>
              <a:buNone/>
            </a:pPr>
            <a:r>
              <a:rPr lang="zh-CN" altLang="en-US" sz="2800" dirty="0" smtClean="0">
                <a:latin typeface="Times New Roman" pitchFamily="18" charset="0"/>
                <a:ea typeface="仿宋" pitchFamily="49" charset="-122"/>
                <a:cs typeface="Times New Roman" pitchFamily="18" charset="0"/>
              </a:rPr>
              <a:t>其他</a:t>
            </a:r>
            <a:endParaRPr lang="zh-CN" altLang="en-US" sz="2800" dirty="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p:txBody>
          <a:bodyPr/>
          <a:lstStyle/>
          <a:p>
            <a:pPr>
              <a:buNone/>
            </a:pPr>
            <a:r>
              <a:rPr lang="zh-CN" altLang="en-US" dirty="0" smtClean="0"/>
              <a:t>文字检测领域</a:t>
            </a:r>
            <a:endParaRPr lang="en-US" altLang="zh-CN" dirty="0" smtClean="0"/>
          </a:p>
        </p:txBody>
      </p:sp>
      <p:pic>
        <p:nvPicPr>
          <p:cNvPr id="6147" name="Picture 3"/>
          <p:cNvPicPr>
            <a:picLocks noChangeAspect="1" noChangeArrowheads="1"/>
          </p:cNvPicPr>
          <p:nvPr/>
        </p:nvPicPr>
        <p:blipFill>
          <a:blip r:embed="rId2"/>
          <a:srcRect/>
          <a:stretch>
            <a:fillRect/>
          </a:stretch>
        </p:blipFill>
        <p:spPr bwMode="auto">
          <a:xfrm>
            <a:off x="142844" y="2285992"/>
            <a:ext cx="8858280" cy="2351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p:txBody>
          <a:bodyPr/>
          <a:lstStyle/>
          <a:p>
            <a:pPr>
              <a:buNone/>
            </a:pPr>
            <a:r>
              <a:rPr lang="zh-CN" altLang="en-US" dirty="0" smtClean="0"/>
              <a:t>医疗领域</a:t>
            </a:r>
            <a:endParaRPr lang="en-US" altLang="zh-CN" dirty="0" smtClean="0"/>
          </a:p>
        </p:txBody>
      </p:sp>
      <p:pic>
        <p:nvPicPr>
          <p:cNvPr id="7170" name="Picture 2"/>
          <p:cNvPicPr>
            <a:picLocks noChangeAspect="1" noChangeArrowheads="1"/>
          </p:cNvPicPr>
          <p:nvPr/>
        </p:nvPicPr>
        <p:blipFill>
          <a:blip r:embed="rId2"/>
          <a:srcRect/>
          <a:stretch>
            <a:fillRect/>
          </a:stretch>
        </p:blipFill>
        <p:spPr bwMode="auto">
          <a:xfrm>
            <a:off x="142844" y="2143116"/>
            <a:ext cx="8858280" cy="2463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p:txBody>
          <a:bodyPr/>
          <a:lstStyle/>
          <a:p>
            <a:pPr>
              <a:buNone/>
            </a:pPr>
            <a:r>
              <a:rPr lang="zh-CN" altLang="en-US" dirty="0" smtClean="0"/>
              <a:t>人体识别领域</a:t>
            </a:r>
            <a:endParaRPr lang="en-US" altLang="zh-CN" dirty="0" smtClean="0"/>
          </a:p>
        </p:txBody>
      </p:sp>
      <p:pic>
        <p:nvPicPr>
          <p:cNvPr id="8194" name="Picture 2"/>
          <p:cNvPicPr>
            <a:picLocks noChangeAspect="1" noChangeArrowheads="1"/>
          </p:cNvPicPr>
          <p:nvPr/>
        </p:nvPicPr>
        <p:blipFill>
          <a:blip r:embed="rId2"/>
          <a:srcRect/>
          <a:stretch>
            <a:fillRect/>
          </a:stretch>
        </p:blipFill>
        <p:spPr bwMode="auto">
          <a:xfrm>
            <a:off x="142876" y="2500306"/>
            <a:ext cx="8929718" cy="3427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a:xfrm>
            <a:off x="642910" y="1500174"/>
            <a:ext cx="7215238" cy="1214446"/>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sp>
        <p:nvSpPr>
          <p:cNvPr id="6" name="矩形 5"/>
          <p:cNvSpPr/>
          <p:nvPr/>
        </p:nvSpPr>
        <p:spPr>
          <a:xfrm>
            <a:off x="857224" y="2403767"/>
            <a:ext cx="7500990" cy="3785652"/>
          </a:xfrm>
          <a:prstGeom prst="rect">
            <a:avLst/>
          </a:prstGeom>
        </p:spPr>
        <p:txBody>
          <a:bodyPr wrap="square">
            <a:spAutoFit/>
          </a:bodyPr>
          <a:lstStyle/>
          <a:p>
            <a:pPr>
              <a:lnSpc>
                <a:spcPct val="125000"/>
              </a:lnSpc>
            </a:pPr>
            <a:r>
              <a:rPr lang="zh-CN" altLang="en-US" sz="2400" b="1" dirty="0" smtClean="0">
                <a:latin typeface="Times New Roman" pitchFamily="18" charset="0"/>
              </a:rPr>
              <a:t>总体思路</a:t>
            </a:r>
            <a:r>
              <a:rPr lang="en-US" altLang="zh-CN" sz="2400" b="1" dirty="0" smtClean="0">
                <a:latin typeface="Times New Roman" pitchFamily="18" charset="0"/>
              </a:rPr>
              <a:t>:</a:t>
            </a:r>
          </a:p>
          <a:p>
            <a:pPr>
              <a:lnSpc>
                <a:spcPct val="125000"/>
              </a:lnSpc>
            </a:pPr>
            <a:r>
              <a:rPr lang="zh-CN" altLang="en-US" sz="2400" dirty="0" smtClean="0">
                <a:latin typeface="Times New Roman" pitchFamily="18" charset="0"/>
              </a:rPr>
              <a:t>        首先将图像分割成</a:t>
            </a:r>
            <a:r>
              <a:rPr lang="zh-CN" altLang="en-US" sz="2400" dirty="0" smtClean="0">
                <a:solidFill>
                  <a:srgbClr val="C00000"/>
                </a:solidFill>
                <a:latin typeface="Times New Roman" pitchFamily="18" charset="0"/>
              </a:rPr>
              <a:t>手指区域、手掌区域、手臂区域</a:t>
            </a:r>
            <a:r>
              <a:rPr lang="zh-CN" altLang="en-US" sz="2400" dirty="0" smtClean="0">
                <a:latin typeface="Times New Roman" pitchFamily="18" charset="0"/>
              </a:rPr>
              <a:t>从而实现精确的手部分割，然后</a:t>
            </a:r>
            <a:r>
              <a:rPr lang="zh-CN" altLang="en-US" sz="2400" dirty="0" smtClean="0">
                <a:latin typeface="Times New Roman" pitchFamily="18" charset="0"/>
              </a:rPr>
              <a:t>提取</a:t>
            </a:r>
            <a:r>
              <a:rPr lang="zh-CN" altLang="en-US" sz="2400" dirty="0" smtClean="0"/>
              <a:t>出</a:t>
            </a:r>
            <a:r>
              <a:rPr lang="en-US" altLang="zh-CN" sz="2400" dirty="0" smtClean="0"/>
              <a:t>3</a:t>
            </a:r>
            <a:r>
              <a:rPr lang="zh-CN" altLang="en-US" sz="2400" dirty="0" smtClean="0"/>
              <a:t>个不同的特征描述子，即</a:t>
            </a:r>
            <a:r>
              <a:rPr lang="zh-CN" altLang="en-US" sz="2400" dirty="0" smtClean="0">
                <a:solidFill>
                  <a:srgbClr val="C00000"/>
                </a:solidFill>
              </a:rPr>
              <a:t>指尖点到手掌中心点的距离、指尖点到手掌平面的距离以及手掌区域特征</a:t>
            </a:r>
            <a:r>
              <a:rPr lang="zh-CN" altLang="en-US" sz="2400" dirty="0" smtClean="0">
                <a:latin typeface="Times New Roman" pitchFamily="18" charset="0"/>
              </a:rPr>
              <a:t>，</a:t>
            </a:r>
            <a:r>
              <a:rPr lang="zh-CN" altLang="en-US" sz="2400" dirty="0" smtClean="0"/>
              <a:t>应用一个</a:t>
            </a:r>
            <a:r>
              <a:rPr lang="zh-CN" altLang="en-US" sz="2400" dirty="0" smtClean="0">
                <a:solidFill>
                  <a:srgbClr val="C00000"/>
                </a:solidFill>
              </a:rPr>
              <a:t>多分类的支持向量机分类器</a:t>
            </a:r>
            <a:r>
              <a:rPr lang="zh-CN" altLang="en-US" sz="2400" dirty="0" smtClean="0"/>
              <a:t>对手势进行分类，在所建手势数据库中完成算法验证。实验结果表明，该算法能够精确分割手部区域，手势识别率得到很大提高。</a:t>
            </a:r>
            <a:endParaRPr lang="zh-CN" alt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1928826"/>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85786" y="1142984"/>
            <a:ext cx="3000396" cy="5561954"/>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071934" y="1214422"/>
            <a:ext cx="4362464" cy="3632455"/>
          </a:xfrm>
          <a:prstGeom prst="rect">
            <a:avLst/>
          </a:prstGeom>
          <a:noFill/>
          <a:ln w="9525">
            <a:noFill/>
            <a:miter lim="800000"/>
            <a:headEnd/>
            <a:tailEnd/>
          </a:ln>
          <a:effectLst/>
        </p:spPr>
      </p:pic>
      <p:sp>
        <p:nvSpPr>
          <p:cNvPr id="9" name="矩形 8"/>
          <p:cNvSpPr/>
          <p:nvPr/>
        </p:nvSpPr>
        <p:spPr>
          <a:xfrm>
            <a:off x="5572132" y="5072074"/>
            <a:ext cx="2643206" cy="369332"/>
          </a:xfrm>
          <a:prstGeom prst="rect">
            <a:avLst/>
          </a:prstGeom>
        </p:spPr>
        <p:txBody>
          <a:bodyPr wrap="square">
            <a:spAutoFit/>
          </a:bodyPr>
          <a:lstStyle/>
          <a:p>
            <a:r>
              <a:rPr lang="zh-CN" altLang="en-US" dirty="0" smtClean="0"/>
              <a:t>计算最佳分割</a:t>
            </a:r>
            <a:r>
              <a:rPr lang="zh-CN" altLang="en-US" dirty="0" smtClean="0"/>
              <a:t>阈值</a:t>
            </a:r>
            <a:r>
              <a:rPr lang="en-US" altLang="zh-CN" dirty="0" smtClean="0"/>
              <a:t>-b</a:t>
            </a:r>
            <a:endParaRPr lang="zh-CN" altLang="en-US" dirty="0"/>
          </a:p>
        </p:txBody>
      </p:sp>
      <p:sp>
        <p:nvSpPr>
          <p:cNvPr id="10" name="矩形 9"/>
          <p:cNvSpPr/>
          <p:nvPr/>
        </p:nvSpPr>
        <p:spPr>
          <a:xfrm>
            <a:off x="5529917" y="5500702"/>
            <a:ext cx="3185487" cy="369332"/>
          </a:xfrm>
          <a:prstGeom prst="rect">
            <a:avLst/>
          </a:prstGeom>
        </p:spPr>
        <p:txBody>
          <a:bodyPr wrap="none">
            <a:spAutoFit/>
          </a:bodyPr>
          <a:lstStyle/>
          <a:p>
            <a:r>
              <a:rPr lang="zh-CN" altLang="en-US" dirty="0" smtClean="0"/>
              <a:t>获取手部区域点密度最大的点</a:t>
            </a:r>
            <a:endParaRPr lang="zh-CN" altLang="en-US" dirty="0"/>
          </a:p>
        </p:txBody>
      </p:sp>
      <p:sp>
        <p:nvSpPr>
          <p:cNvPr id="11" name="矩形 10"/>
          <p:cNvSpPr/>
          <p:nvPr/>
        </p:nvSpPr>
        <p:spPr>
          <a:xfrm>
            <a:off x="5500694" y="5917188"/>
            <a:ext cx="1569660" cy="369332"/>
          </a:xfrm>
          <a:prstGeom prst="rect">
            <a:avLst/>
          </a:prstGeom>
        </p:spPr>
        <p:txBody>
          <a:bodyPr wrap="none">
            <a:spAutoFit/>
          </a:bodyPr>
          <a:lstStyle/>
          <a:p>
            <a:r>
              <a:rPr lang="zh-CN" altLang="en-US" dirty="0" smtClean="0"/>
              <a:t>分离手掌区域</a:t>
            </a:r>
            <a:endParaRPr lang="zh-CN" altLang="en-US" dirty="0"/>
          </a:p>
        </p:txBody>
      </p:sp>
      <p:sp>
        <p:nvSpPr>
          <p:cNvPr id="12" name="矩形 11"/>
          <p:cNvSpPr/>
          <p:nvPr/>
        </p:nvSpPr>
        <p:spPr>
          <a:xfrm>
            <a:off x="5500694" y="6345816"/>
            <a:ext cx="1569660" cy="369332"/>
          </a:xfrm>
          <a:prstGeom prst="rect">
            <a:avLst/>
          </a:prstGeom>
        </p:spPr>
        <p:txBody>
          <a:bodyPr wrap="none">
            <a:spAutoFit/>
          </a:bodyPr>
          <a:lstStyle/>
          <a:p>
            <a:r>
              <a:rPr lang="zh-CN" altLang="en-US" dirty="0" smtClean="0"/>
              <a:t>细分手部区域</a:t>
            </a:r>
            <a:endParaRPr lang="zh-CN" altLang="en-US" dirty="0"/>
          </a:p>
        </p:txBody>
      </p:sp>
      <p:sp>
        <p:nvSpPr>
          <p:cNvPr id="16" name="TextBox 15"/>
          <p:cNvSpPr txBox="1"/>
          <p:nvPr/>
        </p:nvSpPr>
        <p:spPr>
          <a:xfrm>
            <a:off x="4357686" y="5286388"/>
            <a:ext cx="642942" cy="1291379"/>
          </a:xfrm>
          <a:prstGeom prst="rect">
            <a:avLst/>
          </a:prstGeom>
          <a:noFill/>
        </p:spPr>
        <p:txBody>
          <a:bodyPr wrap="square" rtlCol="0">
            <a:spAutoFit/>
          </a:bodyPr>
          <a:lstStyle/>
          <a:p>
            <a:pPr>
              <a:lnSpc>
                <a:spcPct val="150000"/>
              </a:lnSpc>
            </a:pPr>
            <a:r>
              <a:rPr lang="zh-CN" altLang="en-US" dirty="0" smtClean="0"/>
              <a:t>手势分割步骤：</a:t>
            </a:r>
            <a:endParaRPr lang="zh-CN" altLang="en-US" dirty="0"/>
          </a:p>
        </p:txBody>
      </p:sp>
      <p:cxnSp>
        <p:nvCxnSpPr>
          <p:cNvPr id="18" name="直接箭头连接符 17"/>
          <p:cNvCxnSpPr/>
          <p:nvPr/>
        </p:nvCxnSpPr>
        <p:spPr>
          <a:xfrm rot="5400000">
            <a:off x="4679951" y="5822173"/>
            <a:ext cx="1213652" cy="794"/>
          </a:xfrm>
          <a:prstGeom prst="straightConnector1">
            <a:avLst/>
          </a:prstGeom>
          <a:ln w="47625">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1928826"/>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85786" y="1142984"/>
            <a:ext cx="1428760" cy="264855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071934" y="1214422"/>
            <a:ext cx="4362464" cy="3632455"/>
          </a:xfrm>
          <a:prstGeom prst="rect">
            <a:avLst/>
          </a:prstGeom>
          <a:noFill/>
          <a:ln w="9525">
            <a:noFill/>
            <a:miter lim="800000"/>
            <a:headEnd/>
            <a:tailEnd/>
          </a:ln>
          <a:effectLst/>
        </p:spPr>
      </p:pic>
      <p:sp>
        <p:nvSpPr>
          <p:cNvPr id="9" name="矩形 8"/>
          <p:cNvSpPr/>
          <p:nvPr/>
        </p:nvSpPr>
        <p:spPr>
          <a:xfrm>
            <a:off x="5572132" y="5072074"/>
            <a:ext cx="2643206" cy="369332"/>
          </a:xfrm>
          <a:prstGeom prst="rect">
            <a:avLst/>
          </a:prstGeom>
        </p:spPr>
        <p:txBody>
          <a:bodyPr wrap="square">
            <a:spAutoFit/>
          </a:bodyPr>
          <a:lstStyle/>
          <a:p>
            <a:r>
              <a:rPr lang="zh-CN" altLang="en-US" dirty="0" smtClean="0"/>
              <a:t>计算最佳分割</a:t>
            </a:r>
            <a:r>
              <a:rPr lang="zh-CN" altLang="en-US" dirty="0" smtClean="0"/>
              <a:t>阈值</a:t>
            </a:r>
            <a:r>
              <a:rPr lang="en-US" altLang="zh-CN" dirty="0" smtClean="0"/>
              <a:t>-b</a:t>
            </a:r>
            <a:endParaRPr lang="zh-CN" altLang="en-US" dirty="0"/>
          </a:p>
        </p:txBody>
      </p:sp>
      <p:sp>
        <p:nvSpPr>
          <p:cNvPr id="10" name="矩形 9"/>
          <p:cNvSpPr/>
          <p:nvPr/>
        </p:nvSpPr>
        <p:spPr>
          <a:xfrm>
            <a:off x="5529917" y="5500702"/>
            <a:ext cx="3185487" cy="369332"/>
          </a:xfrm>
          <a:prstGeom prst="rect">
            <a:avLst/>
          </a:prstGeom>
        </p:spPr>
        <p:txBody>
          <a:bodyPr wrap="none">
            <a:spAutoFit/>
          </a:bodyPr>
          <a:lstStyle/>
          <a:p>
            <a:r>
              <a:rPr lang="zh-CN" altLang="en-US" dirty="0" smtClean="0"/>
              <a:t>获取手部区域点密度最大的点</a:t>
            </a:r>
            <a:endParaRPr lang="zh-CN" altLang="en-US" dirty="0"/>
          </a:p>
        </p:txBody>
      </p:sp>
      <p:sp>
        <p:nvSpPr>
          <p:cNvPr id="11" name="矩形 10"/>
          <p:cNvSpPr/>
          <p:nvPr/>
        </p:nvSpPr>
        <p:spPr>
          <a:xfrm>
            <a:off x="5500694" y="5917188"/>
            <a:ext cx="1569660" cy="369332"/>
          </a:xfrm>
          <a:prstGeom prst="rect">
            <a:avLst/>
          </a:prstGeom>
        </p:spPr>
        <p:txBody>
          <a:bodyPr wrap="none">
            <a:spAutoFit/>
          </a:bodyPr>
          <a:lstStyle/>
          <a:p>
            <a:r>
              <a:rPr lang="zh-CN" altLang="en-US" dirty="0" smtClean="0"/>
              <a:t>分离手掌区域</a:t>
            </a:r>
            <a:endParaRPr lang="zh-CN" altLang="en-US" dirty="0"/>
          </a:p>
        </p:txBody>
      </p:sp>
      <p:sp>
        <p:nvSpPr>
          <p:cNvPr id="12" name="矩形 11"/>
          <p:cNvSpPr/>
          <p:nvPr/>
        </p:nvSpPr>
        <p:spPr>
          <a:xfrm>
            <a:off x="5500694" y="6345816"/>
            <a:ext cx="1569660" cy="369332"/>
          </a:xfrm>
          <a:prstGeom prst="rect">
            <a:avLst/>
          </a:prstGeom>
        </p:spPr>
        <p:txBody>
          <a:bodyPr wrap="none">
            <a:spAutoFit/>
          </a:bodyPr>
          <a:lstStyle/>
          <a:p>
            <a:r>
              <a:rPr lang="zh-CN" altLang="en-US" dirty="0" smtClean="0"/>
              <a:t>细分手部区域</a:t>
            </a:r>
            <a:endParaRPr lang="zh-CN" altLang="en-US" dirty="0"/>
          </a:p>
        </p:txBody>
      </p:sp>
      <p:sp>
        <p:nvSpPr>
          <p:cNvPr id="16" name="TextBox 15"/>
          <p:cNvSpPr txBox="1"/>
          <p:nvPr/>
        </p:nvSpPr>
        <p:spPr>
          <a:xfrm>
            <a:off x="4357686" y="5286388"/>
            <a:ext cx="642942" cy="1291379"/>
          </a:xfrm>
          <a:prstGeom prst="rect">
            <a:avLst/>
          </a:prstGeom>
          <a:noFill/>
        </p:spPr>
        <p:txBody>
          <a:bodyPr wrap="square" rtlCol="0">
            <a:spAutoFit/>
          </a:bodyPr>
          <a:lstStyle/>
          <a:p>
            <a:pPr>
              <a:lnSpc>
                <a:spcPct val="150000"/>
              </a:lnSpc>
            </a:pPr>
            <a:r>
              <a:rPr lang="zh-CN" altLang="en-US" dirty="0" smtClean="0"/>
              <a:t>手势分割步骤：</a:t>
            </a:r>
            <a:endParaRPr lang="zh-CN" altLang="en-US" dirty="0"/>
          </a:p>
        </p:txBody>
      </p:sp>
      <p:cxnSp>
        <p:nvCxnSpPr>
          <p:cNvPr id="18" name="直接箭头连接符 17"/>
          <p:cNvCxnSpPr/>
          <p:nvPr/>
        </p:nvCxnSpPr>
        <p:spPr>
          <a:xfrm rot="5400000">
            <a:off x="4679951" y="5822173"/>
            <a:ext cx="1213652" cy="794"/>
          </a:xfrm>
          <a:prstGeom prst="straightConnector1">
            <a:avLst/>
          </a:prstGeom>
          <a:ln w="47625">
            <a:tailEnd type="stealth"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714348" y="3929066"/>
            <a:ext cx="2571768" cy="2623618"/>
          </a:xfrm>
          <a:prstGeom prst="rect">
            <a:avLst/>
          </a:prstGeom>
          <a:noFill/>
          <a:ln w="9525">
            <a:noFill/>
            <a:miter lim="800000"/>
            <a:headEnd/>
            <a:tailEnd/>
          </a:ln>
          <a:effectLst/>
        </p:spPr>
      </p:pic>
      <p:cxnSp>
        <p:nvCxnSpPr>
          <p:cNvPr id="14" name="直接箭头连接符 13"/>
          <p:cNvCxnSpPr/>
          <p:nvPr/>
        </p:nvCxnSpPr>
        <p:spPr>
          <a:xfrm rot="10800000">
            <a:off x="3000364" y="6143644"/>
            <a:ext cx="242889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4"/>
            <a:ext cx="8229600" cy="1143000"/>
          </a:xfrm>
        </p:spPr>
        <p:txBody>
          <a:bodyPr/>
          <a:lstStyle/>
          <a:p>
            <a:r>
              <a:rPr lang="en-US" altLang="zh-CN" dirty="0" smtClean="0">
                <a:latin typeface="+mn-ea"/>
                <a:ea typeface="+mn-ea"/>
              </a:rPr>
              <a:t>SVM</a:t>
            </a:r>
            <a:r>
              <a:rPr lang="zh-CN" altLang="en-US" dirty="0" smtClean="0">
                <a:latin typeface="+mn-ea"/>
                <a:ea typeface="+mn-ea"/>
              </a:rPr>
              <a:t>简介</a:t>
            </a:r>
            <a:endParaRPr lang="zh-CN" altLang="en-US" dirty="0">
              <a:latin typeface="+mn-ea"/>
              <a:ea typeface="+mn-ea"/>
            </a:endParaRPr>
          </a:p>
        </p:txBody>
      </p:sp>
      <p:sp>
        <p:nvSpPr>
          <p:cNvPr id="3" name="内容占位符 2"/>
          <p:cNvSpPr>
            <a:spLocks noGrp="1"/>
          </p:cNvSpPr>
          <p:nvPr>
            <p:ph idx="1"/>
          </p:nvPr>
        </p:nvSpPr>
        <p:spPr>
          <a:xfrm>
            <a:off x="500034" y="1643050"/>
            <a:ext cx="8229600" cy="4572032"/>
          </a:xfrm>
        </p:spPr>
        <p:txBody>
          <a:bodyPr>
            <a:noAutofit/>
          </a:bodyPr>
          <a:lstStyle/>
          <a:p>
            <a:pPr>
              <a:lnSpc>
                <a:spcPct val="125000"/>
              </a:lnSpc>
              <a:buNone/>
            </a:pPr>
            <a:r>
              <a:rPr lang="zh-CN" altLang="en-US" sz="1800" dirty="0" smtClean="0">
                <a:latin typeface="Times New Roman" pitchFamily="18" charset="0"/>
                <a:cs typeface="Times New Roman" pitchFamily="18" charset="0"/>
              </a:rPr>
              <a:t>               </a:t>
            </a:r>
            <a:r>
              <a:rPr lang="zh-CN" altLang="en-US" sz="2000" dirty="0" smtClean="0">
                <a:latin typeface="Times New Roman" pitchFamily="18" charset="0"/>
                <a:ea typeface="仿宋" pitchFamily="49" charset="-122"/>
                <a:cs typeface="Times New Roman" pitchFamily="18" charset="0"/>
              </a:rPr>
              <a:t>支持向量机</a:t>
            </a:r>
            <a:r>
              <a:rPr lang="en-US" altLang="zh-CN" sz="2000" dirty="0" smtClean="0">
                <a:latin typeface="Times New Roman" pitchFamily="18" charset="0"/>
                <a:ea typeface="仿宋" pitchFamily="49" charset="-122"/>
                <a:cs typeface="Times New Roman" pitchFamily="18" charset="0"/>
              </a:rPr>
              <a:t>(Support Vector Machine, SVM) </a:t>
            </a:r>
            <a:r>
              <a:rPr lang="zh-CN" altLang="en-US" sz="2000" dirty="0" smtClean="0">
                <a:latin typeface="Times New Roman" pitchFamily="18" charset="0"/>
                <a:ea typeface="仿宋" pitchFamily="49" charset="-122"/>
                <a:cs typeface="Times New Roman" pitchFamily="18" charset="0"/>
              </a:rPr>
              <a:t>是</a:t>
            </a:r>
            <a:r>
              <a:rPr lang="en-US" altLang="zh-CN" sz="2000" dirty="0" smtClean="0">
                <a:latin typeface="Times New Roman" pitchFamily="18" charset="0"/>
                <a:ea typeface="仿宋" pitchFamily="49" charset="-122"/>
                <a:cs typeface="Times New Roman" pitchFamily="18" charset="0"/>
              </a:rPr>
              <a:t>Cortes </a:t>
            </a:r>
            <a:r>
              <a:rPr lang="zh-CN" altLang="en-US" sz="2000" dirty="0" smtClean="0">
                <a:latin typeface="Times New Roman" pitchFamily="18" charset="0"/>
                <a:ea typeface="仿宋" pitchFamily="49" charset="-122"/>
                <a:cs typeface="Times New Roman" pitchFamily="18" charset="0"/>
              </a:rPr>
              <a:t>等人于</a:t>
            </a:r>
            <a:r>
              <a:rPr lang="en-US" altLang="zh-CN" sz="2000" dirty="0" smtClean="0">
                <a:latin typeface="Times New Roman" pitchFamily="18" charset="0"/>
                <a:ea typeface="仿宋" pitchFamily="49" charset="-122"/>
                <a:cs typeface="Times New Roman" pitchFamily="18" charset="0"/>
              </a:rPr>
              <a:t>1995 </a:t>
            </a:r>
            <a:r>
              <a:rPr lang="zh-CN" altLang="en-US" sz="2000" dirty="0" smtClean="0">
                <a:latin typeface="Times New Roman" pitchFamily="18" charset="0"/>
                <a:ea typeface="仿宋" pitchFamily="49" charset="-122"/>
                <a:cs typeface="Times New Roman" pitchFamily="18" charset="0"/>
              </a:rPr>
              <a:t>年提出的，它在解决</a:t>
            </a:r>
            <a:r>
              <a:rPr lang="zh-CN" altLang="en-US" sz="2000" dirty="0" smtClean="0">
                <a:solidFill>
                  <a:srgbClr val="C00000"/>
                </a:solidFill>
                <a:latin typeface="Times New Roman" pitchFamily="18" charset="0"/>
                <a:ea typeface="仿宋" pitchFamily="49" charset="-122"/>
                <a:cs typeface="Times New Roman" pitchFamily="18" charset="0"/>
              </a:rPr>
              <a:t>小样本、非线性及高维模式识别</a:t>
            </a:r>
            <a:r>
              <a:rPr lang="zh-CN" altLang="en-US" sz="2000" dirty="0" smtClean="0">
                <a:latin typeface="Times New Roman" pitchFamily="18" charset="0"/>
                <a:ea typeface="仿宋" pitchFamily="49" charset="-122"/>
                <a:cs typeface="Times New Roman" pitchFamily="18" charset="0"/>
              </a:rPr>
              <a:t>中表现出许多特有的优势，并能推广应用到函数拟合等其他机器学习问题中。</a:t>
            </a:r>
          </a:p>
          <a:p>
            <a:pPr>
              <a:lnSpc>
                <a:spcPct val="125000"/>
              </a:lnSpc>
              <a:buNone/>
            </a:pPr>
            <a:r>
              <a:rPr lang="zh-CN" altLang="en-US" sz="2000" dirty="0" smtClean="0">
                <a:latin typeface="Times New Roman" pitchFamily="18" charset="0"/>
                <a:ea typeface="仿宋" pitchFamily="49" charset="-122"/>
                <a:cs typeface="Times New Roman" pitchFamily="18" charset="0"/>
              </a:rPr>
              <a:t>              支持向量机是建立在</a:t>
            </a:r>
            <a:r>
              <a:rPr lang="zh-CN" altLang="en-US" sz="2000" dirty="0" smtClean="0">
                <a:solidFill>
                  <a:srgbClr val="C00000"/>
                </a:solidFill>
                <a:latin typeface="Times New Roman" pitchFamily="18" charset="0"/>
                <a:ea typeface="仿宋" pitchFamily="49" charset="-122"/>
                <a:cs typeface="Times New Roman" pitchFamily="18" charset="0"/>
              </a:rPr>
              <a:t>统计学习理论的</a:t>
            </a:r>
            <a:r>
              <a:rPr lang="en-US" altLang="zh-CN" sz="2000" dirty="0" smtClean="0">
                <a:solidFill>
                  <a:srgbClr val="C00000"/>
                </a:solidFill>
                <a:latin typeface="Times New Roman" pitchFamily="18" charset="0"/>
                <a:ea typeface="仿宋" pitchFamily="49" charset="-122"/>
                <a:cs typeface="Times New Roman" pitchFamily="18" charset="0"/>
              </a:rPr>
              <a:t>VC</a:t>
            </a:r>
            <a:r>
              <a:rPr lang="zh-CN" altLang="en-US" sz="2000" dirty="0" smtClean="0">
                <a:solidFill>
                  <a:srgbClr val="C00000"/>
                </a:solidFill>
                <a:latin typeface="Times New Roman" pitchFamily="18" charset="0"/>
                <a:ea typeface="仿宋" pitchFamily="49" charset="-122"/>
                <a:cs typeface="Times New Roman" pitchFamily="18" charset="0"/>
              </a:rPr>
              <a:t>维理论</a:t>
            </a:r>
            <a:r>
              <a:rPr lang="zh-CN" altLang="en-US" sz="2000" dirty="0" smtClean="0">
                <a:latin typeface="Times New Roman" pitchFamily="18" charset="0"/>
                <a:ea typeface="仿宋" pitchFamily="49" charset="-122"/>
                <a:cs typeface="Times New Roman" pitchFamily="18" charset="0"/>
              </a:rPr>
              <a:t>和</a:t>
            </a:r>
            <a:r>
              <a:rPr lang="zh-CN" altLang="en-US" sz="2000" dirty="0" smtClean="0">
                <a:solidFill>
                  <a:srgbClr val="C00000"/>
                </a:solidFill>
                <a:latin typeface="Times New Roman" pitchFamily="18" charset="0"/>
                <a:ea typeface="仿宋" pitchFamily="49" charset="-122"/>
                <a:cs typeface="Times New Roman" pitchFamily="18" charset="0"/>
              </a:rPr>
              <a:t>结构风险最小原理</a:t>
            </a:r>
            <a:r>
              <a:rPr lang="zh-CN" altLang="en-US" sz="2000" dirty="0" smtClean="0">
                <a:latin typeface="Times New Roman" pitchFamily="18" charset="0"/>
                <a:ea typeface="仿宋" pitchFamily="49" charset="-122"/>
                <a:cs typeface="Times New Roman" pitchFamily="18" charset="0"/>
              </a:rPr>
              <a:t>基础上的，根据</a:t>
            </a:r>
            <a:r>
              <a:rPr lang="zh-CN" altLang="en-US" sz="2000" dirty="0" smtClean="0">
                <a:solidFill>
                  <a:srgbClr val="C00000"/>
                </a:solidFill>
                <a:latin typeface="Times New Roman" pitchFamily="18" charset="0"/>
                <a:ea typeface="仿宋" pitchFamily="49" charset="-122"/>
                <a:cs typeface="Times New Roman" pitchFamily="18" charset="0"/>
              </a:rPr>
              <a:t>有限的样本信息</a:t>
            </a:r>
            <a:r>
              <a:rPr lang="zh-CN" altLang="en-US" sz="2000" dirty="0" smtClean="0">
                <a:latin typeface="Times New Roman" pitchFamily="18" charset="0"/>
                <a:ea typeface="仿宋" pitchFamily="49" charset="-122"/>
                <a:cs typeface="Times New Roman" pitchFamily="18" charset="0"/>
              </a:rPr>
              <a:t>在</a:t>
            </a:r>
            <a:r>
              <a:rPr lang="zh-CN" altLang="en-US" sz="2000" dirty="0" smtClean="0">
                <a:solidFill>
                  <a:srgbClr val="C00000"/>
                </a:solidFill>
                <a:latin typeface="Times New Roman" pitchFamily="18" charset="0"/>
                <a:ea typeface="仿宋" pitchFamily="49" charset="-122"/>
                <a:cs typeface="Times New Roman" pitchFamily="18" charset="0"/>
              </a:rPr>
              <a:t>模型的复杂性和学习能力</a:t>
            </a:r>
            <a:r>
              <a:rPr lang="zh-CN" altLang="en-US" sz="2000" dirty="0" smtClean="0">
                <a:latin typeface="Times New Roman" pitchFamily="18" charset="0"/>
                <a:ea typeface="仿宋" pitchFamily="49" charset="-122"/>
                <a:cs typeface="Times New Roman" pitchFamily="18" charset="0"/>
              </a:rPr>
              <a:t>之间寻求最佳折中，以期获得最好的推广能力。支持向量机具有较强的理论基础，它能保证找到的极值解是全局最优解而非局部最小值，这也就决定了</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方法对未知样本有较好的泛化能力，正因为这些优点，</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能良好地应用到</a:t>
            </a:r>
            <a:r>
              <a:rPr lang="zh-CN" altLang="en-US" sz="2000" dirty="0" smtClean="0">
                <a:solidFill>
                  <a:srgbClr val="C00000"/>
                </a:solidFill>
                <a:latin typeface="Times New Roman" pitchFamily="18" charset="0"/>
                <a:ea typeface="仿宋" pitchFamily="49" charset="-122"/>
                <a:cs typeface="Times New Roman" pitchFamily="18" charset="0"/>
              </a:rPr>
              <a:t>模式识别、概率密度函数估计、时间序列预测、回归估计</a:t>
            </a:r>
            <a:r>
              <a:rPr lang="zh-CN" altLang="en-US" sz="2000" dirty="0" smtClean="0">
                <a:latin typeface="Times New Roman" pitchFamily="18" charset="0"/>
                <a:ea typeface="仿宋" pitchFamily="49" charset="-122"/>
                <a:cs typeface="Times New Roman" pitchFamily="18" charset="0"/>
              </a:rPr>
              <a:t>等领域，也被广泛应用到模式识别中的</a:t>
            </a:r>
            <a:r>
              <a:rPr lang="zh-CN" altLang="en-US" sz="2000" dirty="0" smtClean="0">
                <a:solidFill>
                  <a:srgbClr val="C00000"/>
                </a:solidFill>
                <a:latin typeface="Times New Roman" pitchFamily="18" charset="0"/>
                <a:ea typeface="仿宋" pitchFamily="49" charset="-122"/>
                <a:cs typeface="Times New Roman" pitchFamily="18" charset="0"/>
              </a:rPr>
              <a:t>手写数字识别、文本分类、图像分类与识别</a:t>
            </a:r>
            <a:r>
              <a:rPr lang="zh-CN" altLang="en-US" sz="2000" dirty="0" smtClean="0">
                <a:latin typeface="Times New Roman" pitchFamily="18" charset="0"/>
                <a:ea typeface="仿宋" pitchFamily="49" charset="-122"/>
                <a:cs typeface="Times New Roman" pitchFamily="18" charset="0"/>
              </a:rPr>
              <a:t>等众多领域中。</a:t>
            </a:r>
            <a:endParaRPr lang="zh-CN" altLang="en-US" sz="2000" dirty="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1928826"/>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85786" y="1142984"/>
            <a:ext cx="3000396" cy="556195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143372" y="1571612"/>
            <a:ext cx="4601592" cy="2928958"/>
          </a:xfrm>
          <a:prstGeom prst="rect">
            <a:avLst/>
          </a:prstGeom>
          <a:noFill/>
          <a:ln w="9525">
            <a:noFill/>
            <a:miter lim="800000"/>
            <a:headEnd/>
            <a:tailEnd/>
          </a:ln>
          <a:effectLst/>
        </p:spPr>
      </p:pic>
      <p:sp>
        <p:nvSpPr>
          <p:cNvPr id="6" name="矩形 5"/>
          <p:cNvSpPr/>
          <p:nvPr/>
        </p:nvSpPr>
        <p:spPr>
          <a:xfrm>
            <a:off x="5572132" y="4786322"/>
            <a:ext cx="2143140" cy="369332"/>
          </a:xfrm>
          <a:prstGeom prst="rect">
            <a:avLst/>
          </a:prstGeom>
        </p:spPr>
        <p:txBody>
          <a:bodyPr wrap="square">
            <a:spAutoFit/>
          </a:bodyPr>
          <a:lstStyle/>
          <a:p>
            <a:r>
              <a:rPr lang="zh-CN" altLang="en-US" dirty="0" smtClean="0"/>
              <a:t>距离特征</a:t>
            </a:r>
            <a:endParaRPr lang="zh-CN" altLang="en-US" dirty="0"/>
          </a:p>
        </p:txBody>
      </p:sp>
      <p:sp>
        <p:nvSpPr>
          <p:cNvPr id="7" name="矩形 6"/>
          <p:cNvSpPr/>
          <p:nvPr/>
        </p:nvSpPr>
        <p:spPr>
          <a:xfrm>
            <a:off x="5529917" y="5357826"/>
            <a:ext cx="1107996" cy="369332"/>
          </a:xfrm>
          <a:prstGeom prst="rect">
            <a:avLst/>
          </a:prstGeom>
        </p:spPr>
        <p:txBody>
          <a:bodyPr wrap="none">
            <a:spAutoFit/>
          </a:bodyPr>
          <a:lstStyle/>
          <a:p>
            <a:r>
              <a:rPr lang="zh-CN" altLang="en-US" dirty="0" smtClean="0"/>
              <a:t>高度特征</a:t>
            </a:r>
            <a:endParaRPr lang="zh-CN" altLang="en-US" dirty="0"/>
          </a:p>
        </p:txBody>
      </p:sp>
      <p:sp>
        <p:nvSpPr>
          <p:cNvPr id="8" name="矩形 7"/>
          <p:cNvSpPr/>
          <p:nvPr/>
        </p:nvSpPr>
        <p:spPr>
          <a:xfrm>
            <a:off x="5500694" y="5917188"/>
            <a:ext cx="1569660" cy="369332"/>
          </a:xfrm>
          <a:prstGeom prst="rect">
            <a:avLst/>
          </a:prstGeom>
        </p:spPr>
        <p:txBody>
          <a:bodyPr wrap="none">
            <a:spAutoFit/>
          </a:bodyPr>
          <a:lstStyle/>
          <a:p>
            <a:r>
              <a:rPr lang="zh-CN" altLang="en-US" dirty="0" smtClean="0"/>
              <a:t>手掌区域特征</a:t>
            </a:r>
            <a:endParaRPr lang="zh-CN" altLang="en-US" dirty="0"/>
          </a:p>
        </p:txBody>
      </p:sp>
      <p:sp>
        <p:nvSpPr>
          <p:cNvPr id="10" name="TextBox 9"/>
          <p:cNvSpPr txBox="1"/>
          <p:nvPr/>
        </p:nvSpPr>
        <p:spPr>
          <a:xfrm>
            <a:off x="4357686" y="5000636"/>
            <a:ext cx="642942" cy="923330"/>
          </a:xfrm>
          <a:prstGeom prst="rect">
            <a:avLst/>
          </a:prstGeom>
          <a:noFill/>
        </p:spPr>
        <p:txBody>
          <a:bodyPr wrap="square" rtlCol="0">
            <a:spAutoFit/>
          </a:bodyPr>
          <a:lstStyle/>
          <a:p>
            <a:pPr>
              <a:lnSpc>
                <a:spcPct val="150000"/>
              </a:lnSpc>
            </a:pPr>
            <a:r>
              <a:rPr lang="zh-CN" altLang="en-US" dirty="0" smtClean="0"/>
              <a:t>特征提取：</a:t>
            </a:r>
            <a:endParaRPr lang="zh-CN" altLang="en-US" dirty="0"/>
          </a:p>
        </p:txBody>
      </p:sp>
      <p:sp>
        <p:nvSpPr>
          <p:cNvPr id="12" name="左大括号 11"/>
          <p:cNvSpPr/>
          <p:nvPr/>
        </p:nvSpPr>
        <p:spPr>
          <a:xfrm>
            <a:off x="5143504" y="4929198"/>
            <a:ext cx="285752" cy="1143008"/>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1928826"/>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5786446" y="2786058"/>
            <a:ext cx="3357554" cy="2137115"/>
          </a:xfrm>
          <a:prstGeom prst="rect">
            <a:avLst/>
          </a:prstGeom>
          <a:noFill/>
          <a:ln w="9525">
            <a:noFill/>
            <a:miter lim="800000"/>
            <a:headEnd/>
            <a:tailEnd/>
          </a:ln>
          <a:effectLst/>
        </p:spPr>
      </p:pic>
      <p:sp>
        <p:nvSpPr>
          <p:cNvPr id="6" name="矩形 5"/>
          <p:cNvSpPr/>
          <p:nvPr/>
        </p:nvSpPr>
        <p:spPr>
          <a:xfrm>
            <a:off x="2786050" y="2000240"/>
            <a:ext cx="2143140" cy="369332"/>
          </a:xfrm>
          <a:prstGeom prst="rect">
            <a:avLst/>
          </a:prstGeom>
        </p:spPr>
        <p:txBody>
          <a:bodyPr wrap="square">
            <a:spAutoFit/>
          </a:bodyPr>
          <a:lstStyle/>
          <a:p>
            <a:r>
              <a:rPr lang="zh-CN" altLang="en-US" dirty="0" smtClean="0"/>
              <a:t>距离特征</a:t>
            </a:r>
            <a:endParaRPr lang="zh-CN" altLang="en-US" dirty="0"/>
          </a:p>
        </p:txBody>
      </p:sp>
      <p:sp>
        <p:nvSpPr>
          <p:cNvPr id="7" name="矩形 6"/>
          <p:cNvSpPr/>
          <p:nvPr/>
        </p:nvSpPr>
        <p:spPr>
          <a:xfrm>
            <a:off x="2571736" y="3571876"/>
            <a:ext cx="2286017" cy="369332"/>
          </a:xfrm>
          <a:prstGeom prst="rect">
            <a:avLst/>
          </a:prstGeom>
        </p:spPr>
        <p:txBody>
          <a:bodyPr wrap="square">
            <a:spAutoFit/>
          </a:bodyPr>
          <a:lstStyle/>
          <a:p>
            <a:r>
              <a:rPr lang="zh-CN" altLang="en-US" dirty="0" smtClean="0"/>
              <a:t>高度特征</a:t>
            </a:r>
            <a:endParaRPr lang="zh-CN" altLang="en-US" dirty="0"/>
          </a:p>
        </p:txBody>
      </p:sp>
      <p:sp>
        <p:nvSpPr>
          <p:cNvPr id="8" name="矩形 7"/>
          <p:cNvSpPr/>
          <p:nvPr/>
        </p:nvSpPr>
        <p:spPr>
          <a:xfrm>
            <a:off x="2357422" y="5643578"/>
            <a:ext cx="2143140" cy="369332"/>
          </a:xfrm>
          <a:prstGeom prst="rect">
            <a:avLst/>
          </a:prstGeom>
        </p:spPr>
        <p:txBody>
          <a:bodyPr wrap="square">
            <a:spAutoFit/>
          </a:bodyPr>
          <a:lstStyle/>
          <a:p>
            <a:r>
              <a:rPr lang="zh-CN" altLang="en-US" dirty="0" smtClean="0"/>
              <a:t>手掌区域特征</a:t>
            </a:r>
            <a:endParaRPr lang="zh-CN" altLang="en-US" dirty="0"/>
          </a:p>
        </p:txBody>
      </p:sp>
      <p:sp>
        <p:nvSpPr>
          <p:cNvPr id="10" name="TextBox 9"/>
          <p:cNvSpPr txBox="1"/>
          <p:nvPr/>
        </p:nvSpPr>
        <p:spPr>
          <a:xfrm>
            <a:off x="357158" y="3000372"/>
            <a:ext cx="1857388" cy="507831"/>
          </a:xfrm>
          <a:prstGeom prst="rect">
            <a:avLst/>
          </a:prstGeom>
          <a:noFill/>
        </p:spPr>
        <p:txBody>
          <a:bodyPr wrap="square" rtlCol="0">
            <a:spAutoFit/>
          </a:bodyPr>
          <a:lstStyle/>
          <a:p>
            <a:pPr>
              <a:lnSpc>
                <a:spcPct val="150000"/>
              </a:lnSpc>
            </a:pPr>
            <a:r>
              <a:rPr lang="zh-CN" altLang="en-US" dirty="0" smtClean="0"/>
              <a:t>特征提取：</a:t>
            </a:r>
            <a:endParaRPr lang="zh-CN" altLang="en-US" dirty="0"/>
          </a:p>
        </p:txBody>
      </p:sp>
      <p:sp>
        <p:nvSpPr>
          <p:cNvPr id="12" name="左大括号 11"/>
          <p:cNvSpPr/>
          <p:nvPr/>
        </p:nvSpPr>
        <p:spPr>
          <a:xfrm>
            <a:off x="1571604" y="2071678"/>
            <a:ext cx="785818" cy="385765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50" name="Picture 2"/>
          <p:cNvPicPr>
            <a:picLocks noChangeAspect="1" noChangeArrowheads="1"/>
          </p:cNvPicPr>
          <p:nvPr/>
        </p:nvPicPr>
        <p:blipFill>
          <a:blip r:embed="rId3"/>
          <a:srcRect/>
          <a:stretch>
            <a:fillRect/>
          </a:stretch>
        </p:blipFill>
        <p:spPr bwMode="auto">
          <a:xfrm>
            <a:off x="3857620" y="928670"/>
            <a:ext cx="2357454" cy="1797422"/>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4000496" y="4418074"/>
            <a:ext cx="1785950" cy="1918652"/>
          </a:xfrm>
          <a:prstGeom prst="rect">
            <a:avLst/>
          </a:prstGeom>
          <a:noFill/>
          <a:ln w="9525">
            <a:noFill/>
            <a:miter lim="800000"/>
            <a:headEnd/>
            <a:tailEnd/>
          </a:ln>
          <a:effectLst/>
        </p:spPr>
      </p:pic>
      <p:sp>
        <p:nvSpPr>
          <p:cNvPr id="13" name="TextBox 12"/>
          <p:cNvSpPr txBox="1"/>
          <p:nvPr/>
        </p:nvSpPr>
        <p:spPr>
          <a:xfrm>
            <a:off x="6286512" y="5572140"/>
            <a:ext cx="1928826" cy="584775"/>
          </a:xfrm>
          <a:prstGeom prst="rect">
            <a:avLst/>
          </a:prstGeom>
          <a:noFill/>
        </p:spPr>
        <p:txBody>
          <a:bodyPr wrap="square" rtlCol="0">
            <a:spAutoFit/>
          </a:bodyPr>
          <a:lstStyle/>
          <a:p>
            <a:r>
              <a:rPr lang="zh-CN" altLang="en-US" sz="1600" dirty="0" smtClean="0"/>
              <a:t>（手指弯曲时，手掌区域也包含手指</a:t>
            </a:r>
            <a:r>
              <a:rPr lang="zh-CN" altLang="en-US" sz="1600" dirty="0" smtClean="0"/>
              <a:t>）</a:t>
            </a:r>
            <a:endParaRPr lang="zh-CN" alt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642942"/>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571472" y="1071546"/>
            <a:ext cx="2786082" cy="556195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3428992" y="1428736"/>
            <a:ext cx="5595067" cy="1428760"/>
          </a:xfrm>
          <a:prstGeom prst="rect">
            <a:avLst/>
          </a:prstGeom>
          <a:noFill/>
          <a:ln w="9525">
            <a:noFill/>
            <a:miter lim="800000"/>
            <a:headEnd/>
            <a:tailEnd/>
          </a:ln>
          <a:effectLst/>
        </p:spPr>
      </p:pic>
      <p:sp>
        <p:nvSpPr>
          <p:cNvPr id="11" name="TextBox 10"/>
          <p:cNvSpPr txBox="1"/>
          <p:nvPr/>
        </p:nvSpPr>
        <p:spPr>
          <a:xfrm>
            <a:off x="3929058" y="3240945"/>
            <a:ext cx="5000660" cy="830997"/>
          </a:xfrm>
          <a:prstGeom prst="rect">
            <a:avLst/>
          </a:prstGeom>
          <a:noFill/>
        </p:spPr>
        <p:txBody>
          <a:bodyPr wrap="square" rtlCol="0">
            <a:spAutoFit/>
          </a:bodyPr>
          <a:lstStyle/>
          <a:p>
            <a:r>
              <a:rPr lang="zh-CN" altLang="en-US" sz="2400" dirty="0" smtClean="0"/>
              <a:t>        手势识别就是利用特征向量</a:t>
            </a:r>
            <a:r>
              <a:rPr lang="en-US" altLang="zh-CN" sz="2400" dirty="0" smtClean="0"/>
              <a:t>F</a:t>
            </a:r>
            <a:r>
              <a:rPr lang="zh-CN" altLang="en-US" sz="2400" dirty="0" smtClean="0"/>
              <a:t>将数据库中的</a:t>
            </a:r>
            <a:r>
              <a:rPr lang="en-US" altLang="zh-CN" sz="2400" dirty="0" smtClean="0"/>
              <a:t>G</a:t>
            </a:r>
            <a:r>
              <a:rPr lang="zh-CN" altLang="en-US" sz="2400" dirty="0" smtClean="0"/>
              <a:t>个不同手势分成</a:t>
            </a:r>
            <a:r>
              <a:rPr lang="en-US" altLang="zh-CN" sz="2400" dirty="0" smtClean="0"/>
              <a:t>G</a:t>
            </a:r>
            <a:r>
              <a:rPr lang="zh-CN" altLang="en-US" sz="2400" dirty="0" smtClean="0"/>
              <a:t>类。</a:t>
            </a:r>
            <a:endParaRPr lang="zh-CN" altLang="en-US" sz="2400" dirty="0"/>
          </a:p>
        </p:txBody>
      </p:sp>
      <p:sp>
        <p:nvSpPr>
          <p:cNvPr id="13" name="矩形 12"/>
          <p:cNvSpPr/>
          <p:nvPr/>
        </p:nvSpPr>
        <p:spPr>
          <a:xfrm>
            <a:off x="3929058" y="4286256"/>
            <a:ext cx="4786346" cy="1569660"/>
          </a:xfrm>
          <a:prstGeom prst="rect">
            <a:avLst/>
          </a:prstGeom>
        </p:spPr>
        <p:txBody>
          <a:bodyPr wrap="square">
            <a:spAutoFit/>
          </a:bodyPr>
          <a:lstStyle/>
          <a:p>
            <a:r>
              <a:rPr lang="zh-CN" altLang="en-US" sz="2400" dirty="0" smtClean="0"/>
              <a:t>          选取核函数为一个非线性径向基函数</a:t>
            </a:r>
            <a:r>
              <a:rPr lang="en-US" altLang="zh-CN" sz="2400" dirty="0" smtClean="0"/>
              <a:t>(RBF), </a:t>
            </a:r>
            <a:r>
              <a:rPr lang="zh-CN" altLang="en-US" sz="2400" dirty="0" smtClean="0"/>
              <a:t>采用网格搜索法调整确定</a:t>
            </a:r>
            <a:r>
              <a:rPr lang="en-US" altLang="zh-CN" sz="2400" dirty="0" smtClean="0"/>
              <a:t>SVM </a:t>
            </a:r>
            <a:r>
              <a:rPr lang="zh-CN" altLang="en-US" sz="2400" dirty="0" smtClean="0"/>
              <a:t>参数，同时在训练集中实行交互检验。</a:t>
            </a:r>
            <a:endParaRPr lang="zh-CN" alt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428604"/>
            <a:ext cx="7643866" cy="642942"/>
          </a:xfrm>
        </p:spPr>
        <p:txBody>
          <a:bodyPr>
            <a:normAutofit/>
          </a:bodyPr>
          <a:lstStyle/>
          <a:p>
            <a:pPr>
              <a:buNone/>
            </a:pPr>
            <a:r>
              <a:rPr lang="zh-CN" altLang="en-US" sz="2800" dirty="0" smtClean="0">
                <a:latin typeface="Times New Roman" pitchFamily="18" charset="0"/>
              </a:rPr>
              <a:t>基于多特征提取和</a:t>
            </a:r>
            <a:r>
              <a:rPr lang="en-US" altLang="zh-CN" sz="2800" dirty="0" smtClean="0">
                <a:latin typeface="Times New Roman" pitchFamily="18" charset="0"/>
              </a:rPr>
              <a:t>SVM </a:t>
            </a:r>
            <a:r>
              <a:rPr lang="zh-CN" altLang="en-US" sz="2800" dirty="0" smtClean="0">
                <a:latin typeface="Times New Roman" pitchFamily="18" charset="0"/>
              </a:rPr>
              <a:t>分类的手势识别</a:t>
            </a:r>
            <a:endParaRPr lang="en-US" altLang="zh-CN" sz="2800" dirty="0" smtClean="0">
              <a:latin typeface="Times New Roman" pitchFamily="18" charset="0"/>
            </a:endParaRPr>
          </a:p>
        </p:txBody>
      </p:sp>
      <p:sp>
        <p:nvSpPr>
          <p:cNvPr id="11" name="TextBox 10"/>
          <p:cNvSpPr txBox="1"/>
          <p:nvPr/>
        </p:nvSpPr>
        <p:spPr>
          <a:xfrm>
            <a:off x="357158" y="1428736"/>
            <a:ext cx="2857520" cy="2308324"/>
          </a:xfrm>
          <a:prstGeom prst="rect">
            <a:avLst/>
          </a:prstGeom>
          <a:noFill/>
        </p:spPr>
        <p:txBody>
          <a:bodyPr wrap="square" rtlCol="0">
            <a:spAutoFit/>
          </a:bodyPr>
          <a:lstStyle/>
          <a:p>
            <a:r>
              <a:rPr lang="zh-CN" altLang="en-US" sz="2400" dirty="0" smtClean="0"/>
              <a:t>实验：</a:t>
            </a:r>
            <a:endParaRPr lang="en-US" altLang="zh-CN" sz="2400" dirty="0" smtClean="0"/>
          </a:p>
          <a:p>
            <a:r>
              <a:rPr lang="en-US" altLang="zh-CN" sz="2400" dirty="0" smtClean="0"/>
              <a:t>         10</a:t>
            </a:r>
            <a:r>
              <a:rPr lang="zh-CN" altLang="en-US" sz="2400" dirty="0" smtClean="0"/>
              <a:t>个不同的人做出</a:t>
            </a:r>
            <a:r>
              <a:rPr lang="en-US" altLang="zh-CN" sz="2400" dirty="0" smtClean="0"/>
              <a:t>10</a:t>
            </a:r>
            <a:r>
              <a:rPr lang="zh-CN" altLang="en-US" sz="2400" dirty="0" smtClean="0"/>
              <a:t>个不同的手势，每个手势重复做</a:t>
            </a:r>
            <a:r>
              <a:rPr lang="en-US" altLang="zh-CN" sz="2400" dirty="0" smtClean="0"/>
              <a:t>10</a:t>
            </a:r>
            <a:r>
              <a:rPr lang="zh-CN" altLang="en-US" sz="2400" dirty="0" smtClean="0"/>
              <a:t>次，共计</a:t>
            </a:r>
            <a:r>
              <a:rPr lang="en-US" altLang="zh-CN" sz="2400" dirty="0" smtClean="0"/>
              <a:t>1000</a:t>
            </a:r>
            <a:r>
              <a:rPr lang="zh-CN" altLang="en-US" sz="2400" dirty="0" smtClean="0"/>
              <a:t>个图像。</a:t>
            </a:r>
            <a:endParaRPr lang="zh-CN" altLang="en-US" sz="2400" dirty="0"/>
          </a:p>
        </p:txBody>
      </p:sp>
      <p:pic>
        <p:nvPicPr>
          <p:cNvPr id="7170" name="Picture 2"/>
          <p:cNvPicPr>
            <a:picLocks noChangeAspect="1" noChangeArrowheads="1"/>
          </p:cNvPicPr>
          <p:nvPr/>
        </p:nvPicPr>
        <p:blipFill>
          <a:blip r:embed="rId2"/>
          <a:srcRect/>
          <a:stretch>
            <a:fillRect/>
          </a:stretch>
        </p:blipFill>
        <p:spPr bwMode="auto">
          <a:xfrm>
            <a:off x="3428992" y="1142984"/>
            <a:ext cx="4829175" cy="22955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857356" y="3786190"/>
            <a:ext cx="4924425" cy="2886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p:txBody>
          <a:bodyPr/>
          <a:lstStyle/>
          <a:p>
            <a:pPr>
              <a:buNone/>
            </a:pPr>
            <a:r>
              <a:rPr lang="zh-CN" altLang="en-US" dirty="0" smtClean="0"/>
              <a:t>车辆交通领域</a:t>
            </a:r>
            <a:endParaRPr lang="en-US" altLang="zh-CN" dirty="0" smtClean="0"/>
          </a:p>
        </p:txBody>
      </p:sp>
      <p:pic>
        <p:nvPicPr>
          <p:cNvPr id="9218" name="Picture 2"/>
          <p:cNvPicPr>
            <a:picLocks noChangeAspect="1" noChangeArrowheads="1"/>
          </p:cNvPicPr>
          <p:nvPr/>
        </p:nvPicPr>
        <p:blipFill>
          <a:blip r:embed="rId2"/>
          <a:srcRect/>
          <a:stretch>
            <a:fillRect/>
          </a:stretch>
        </p:blipFill>
        <p:spPr bwMode="auto">
          <a:xfrm>
            <a:off x="214282" y="2428868"/>
            <a:ext cx="8786842" cy="1893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应用</a:t>
            </a:r>
            <a:endParaRPr lang="zh-CN" altLang="en-US" dirty="0">
              <a:latin typeface="+mn-ea"/>
              <a:ea typeface="+mn-ea"/>
            </a:endParaRPr>
          </a:p>
        </p:txBody>
      </p:sp>
      <p:sp>
        <p:nvSpPr>
          <p:cNvPr id="3" name="内容占位符 2"/>
          <p:cNvSpPr>
            <a:spLocks noGrp="1"/>
          </p:cNvSpPr>
          <p:nvPr>
            <p:ph idx="1"/>
          </p:nvPr>
        </p:nvSpPr>
        <p:spPr/>
        <p:txBody>
          <a:bodyPr/>
          <a:lstStyle/>
          <a:p>
            <a:pPr>
              <a:buNone/>
            </a:pPr>
            <a:r>
              <a:rPr lang="zh-CN" altLang="en-US" dirty="0" smtClean="0"/>
              <a:t>其他领域</a:t>
            </a:r>
            <a:endParaRPr lang="en-US" altLang="zh-CN" dirty="0" smtClean="0"/>
          </a:p>
        </p:txBody>
      </p:sp>
      <p:pic>
        <p:nvPicPr>
          <p:cNvPr id="10242" name="Picture 2"/>
          <p:cNvPicPr>
            <a:picLocks noChangeAspect="1" noChangeArrowheads="1"/>
          </p:cNvPicPr>
          <p:nvPr/>
        </p:nvPicPr>
        <p:blipFill>
          <a:blip r:embed="rId2"/>
          <a:srcRect/>
          <a:stretch>
            <a:fillRect/>
          </a:stretch>
        </p:blipFill>
        <p:spPr bwMode="auto">
          <a:xfrm>
            <a:off x="142844" y="2571744"/>
            <a:ext cx="8858280" cy="3229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00166" y="2357430"/>
            <a:ext cx="6858048" cy="2928958"/>
          </a:xfrm>
        </p:spPr>
        <p:txBody>
          <a:bodyPr>
            <a:normAutofit/>
          </a:bodyPr>
          <a:lstStyle/>
          <a:p>
            <a:pPr>
              <a:buNone/>
            </a:pPr>
            <a:r>
              <a:rPr lang="zh-CN" altLang="en-US" sz="6000" dirty="0" smtClean="0">
                <a:latin typeface="华文楷体" pitchFamily="2" charset="-122"/>
                <a:ea typeface="华文楷体" pitchFamily="2" charset="-122"/>
              </a:rPr>
              <a:t>                谢谢！</a:t>
            </a:r>
            <a:endParaRPr lang="en-US" altLang="zh-CN" sz="6000" dirty="0" smtClean="0">
              <a:latin typeface="华文楷体" pitchFamily="2" charset="-122"/>
              <a:ea typeface="华文楷体" pitchFamily="2" charset="-122"/>
            </a:endParaRPr>
          </a:p>
          <a:p>
            <a:pPr>
              <a:buNone/>
            </a:pPr>
            <a:r>
              <a:rPr lang="zh-CN" altLang="en-US" sz="5400" dirty="0" smtClean="0">
                <a:latin typeface="华文楷体" pitchFamily="2" charset="-122"/>
                <a:ea typeface="华文楷体" pitchFamily="2" charset="-122"/>
              </a:rPr>
              <a:t>请各位老师批评指导！</a:t>
            </a:r>
            <a:endParaRPr lang="en-US" altLang="zh-CN" sz="5400"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3" name="内容占位符 2"/>
          <p:cNvSpPr>
            <a:spLocks noGrp="1"/>
          </p:cNvSpPr>
          <p:nvPr>
            <p:ph idx="1"/>
          </p:nvPr>
        </p:nvSpPr>
        <p:spPr>
          <a:xfrm>
            <a:off x="457200" y="1600201"/>
            <a:ext cx="8229600" cy="828667"/>
          </a:xfrm>
        </p:spPr>
        <p:txBody>
          <a:bodyPr>
            <a:noAutofit/>
          </a:bodyPr>
          <a:lstStyle/>
          <a:p>
            <a:pPr indent="720000">
              <a:buNone/>
            </a:pPr>
            <a:r>
              <a:rPr lang="zh-CN" altLang="en-US" sz="2000" dirty="0" smtClean="0">
                <a:latin typeface="Times New Roman" pitchFamily="18" charset="0"/>
                <a:ea typeface="仿宋" pitchFamily="49" charset="-122"/>
                <a:cs typeface="Times New Roman" pitchFamily="18" charset="0"/>
              </a:rPr>
              <a:t>机器学习的实现方法主要有以下三种</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统计预测方法、经验非线性方法、统计学习理论。</a:t>
            </a:r>
            <a:endParaRPr lang="en-US" altLang="zh-CN" sz="2000" dirty="0" smtClean="0">
              <a:latin typeface="Times New Roman" pitchFamily="18" charset="0"/>
              <a:ea typeface="仿宋" pitchFamily="49" charset="-122"/>
              <a:cs typeface="Times New Roman" pitchFamily="18" charset="0"/>
            </a:endParaRPr>
          </a:p>
          <a:p>
            <a:pPr indent="720000">
              <a:buNone/>
            </a:pPr>
            <a:endParaRPr lang="en-US" altLang="zh-CN" sz="2000" dirty="0" smtClean="0">
              <a:latin typeface="Times New Roman" pitchFamily="18" charset="0"/>
              <a:ea typeface="仿宋" pitchFamily="49" charset="-122"/>
              <a:cs typeface="Times New Roman" pitchFamily="18" charset="0"/>
            </a:endParaRPr>
          </a:p>
          <a:p>
            <a:pPr indent="720000">
              <a:buNone/>
            </a:pPr>
            <a:r>
              <a:rPr lang="zh-CN" altLang="en-US" sz="2000" dirty="0" smtClean="0">
                <a:latin typeface="Times New Roman" pitchFamily="18" charset="0"/>
                <a:ea typeface="仿宋" pitchFamily="49" charset="-122"/>
                <a:cs typeface="Times New Roman" pitchFamily="18" charset="0"/>
              </a:rPr>
              <a:t>支持向量机是基于</a:t>
            </a:r>
            <a:r>
              <a:rPr lang="zh-CN" altLang="en-US" sz="2000" dirty="0" smtClean="0">
                <a:solidFill>
                  <a:srgbClr val="C00000"/>
                </a:solidFill>
                <a:latin typeface="Times New Roman" pitchFamily="18" charset="0"/>
                <a:ea typeface="仿宋" pitchFamily="49" charset="-122"/>
                <a:cs typeface="Times New Roman" pitchFamily="18" charset="0"/>
              </a:rPr>
              <a:t>统计学习理论</a:t>
            </a:r>
            <a:r>
              <a:rPr lang="en-US" altLang="zh-CN" sz="2000" dirty="0" smtClean="0">
                <a:solidFill>
                  <a:srgbClr val="C00000"/>
                </a:solidFill>
                <a:latin typeface="Times New Roman" pitchFamily="18" charset="0"/>
                <a:ea typeface="仿宋" pitchFamily="49" charset="-122"/>
                <a:cs typeface="Times New Roman" pitchFamily="18" charset="0"/>
              </a:rPr>
              <a:t>( SLT) </a:t>
            </a:r>
            <a:r>
              <a:rPr lang="zh-CN" altLang="en-US" sz="2000" dirty="0" smtClean="0">
                <a:latin typeface="Times New Roman" pitchFamily="18" charset="0"/>
                <a:ea typeface="仿宋" pitchFamily="49" charset="-122"/>
                <a:cs typeface="Times New Roman" pitchFamily="18" charset="0"/>
              </a:rPr>
              <a:t>的新型机器学习方法。</a:t>
            </a:r>
            <a:r>
              <a:rPr lang="en-US" altLang="zh-CN" sz="2000" dirty="0" smtClean="0">
                <a:latin typeface="Times New Roman" pitchFamily="18" charset="0"/>
                <a:ea typeface="仿宋" pitchFamily="49" charset="-122"/>
                <a:cs typeface="Times New Roman" pitchFamily="18" charset="0"/>
              </a:rPr>
              <a:t>         SLT </a:t>
            </a:r>
            <a:r>
              <a:rPr lang="zh-CN" altLang="en-US" sz="2000" dirty="0" smtClean="0">
                <a:latin typeface="Times New Roman" pitchFamily="18" charset="0"/>
                <a:ea typeface="仿宋" pitchFamily="49" charset="-122"/>
                <a:cs typeface="Times New Roman" pitchFamily="18" charset="0"/>
              </a:rPr>
              <a:t>是一种专门研究小样本情况下机器学习规律的理论，该理论针对小样本统计问题建立了一套新的理论体系，在这种体系下的统计推理规则不仅考虑了对渐进性能的要求，而且追求在现有有限信息条件下能够得到最优结果。</a:t>
            </a:r>
            <a:endParaRPr lang="en-US" altLang="zh-CN" sz="2000" dirty="0" smtClean="0">
              <a:latin typeface="Times New Roman" pitchFamily="18" charset="0"/>
              <a:ea typeface="仿宋" pitchFamily="49" charset="-122"/>
              <a:cs typeface="Times New Roman" pitchFamily="18" charset="0"/>
            </a:endParaRPr>
          </a:p>
        </p:txBody>
      </p:sp>
      <p:sp>
        <p:nvSpPr>
          <p:cNvPr id="4" name="内容占位符 2"/>
          <p:cNvSpPr txBox="1">
            <a:spLocks/>
          </p:cNvSpPr>
          <p:nvPr/>
        </p:nvSpPr>
        <p:spPr>
          <a:xfrm>
            <a:off x="714348" y="4429132"/>
            <a:ext cx="8229600" cy="18573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关于</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VC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维理论的定义是</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对一个指示函数集，如果存在 </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h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个样本能够被一个函数集中的函数按所有可能的</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2</a:t>
            </a:r>
            <a:r>
              <a:rPr kumimoji="0" lang="en-US" altLang="zh-CN" sz="2000" b="0" i="0" u="none" strike="noStrike" kern="1200" cap="none" spc="0" normalizeH="0" baseline="30000" noProof="0" dirty="0" smtClean="0">
                <a:ln>
                  <a:noFill/>
                </a:ln>
                <a:solidFill>
                  <a:schemeClr val="tx1"/>
                </a:solidFill>
                <a:effectLst/>
                <a:uLnTx/>
                <a:uFillTx/>
                <a:latin typeface="Times New Roman" pitchFamily="18" charset="0"/>
                <a:ea typeface="仿宋" pitchFamily="49" charset="-122"/>
                <a:cs typeface="Times New Roman" pitchFamily="18" charset="0"/>
              </a:rPr>
              <a:t>h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种形式分开，则称这个函数集能够把</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h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个样本打散，函数集的</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VC </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维就是它能打散的最大样本数目</a:t>
            </a:r>
            <a:r>
              <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h</a:t>
            </a:r>
            <a:r>
              <a:rPr kumimoji="0" lang="zh-CN" altLang="en-US"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rPr>
              <a:t>。</a:t>
            </a:r>
            <a:endParaRPr kumimoji="0" lang="en-US" altLang="zh-CN" sz="2000" b="0" i="0" u="none" strike="noStrike" kern="1200" cap="none" spc="0" normalizeH="0" baseline="0" noProof="0" dirty="0" smtClean="0">
              <a:ln>
                <a:noFill/>
              </a:ln>
              <a:solidFill>
                <a:schemeClr val="tx1"/>
              </a:solidFill>
              <a:effectLst/>
              <a:uLnTx/>
              <a:uFillTx/>
              <a:latin typeface="Times New Roman" pitchFamily="18" charset="0"/>
              <a:ea typeface="仿宋" pitchFamily="49" charset="-122"/>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3" name="内容占位符 2"/>
          <p:cNvSpPr>
            <a:spLocks noGrp="1"/>
          </p:cNvSpPr>
          <p:nvPr>
            <p:ph idx="1"/>
          </p:nvPr>
        </p:nvSpPr>
        <p:spPr>
          <a:xfrm>
            <a:off x="428596" y="1285860"/>
            <a:ext cx="8229600" cy="4525963"/>
          </a:xfrm>
        </p:spPr>
        <p:txBody>
          <a:bodyPr>
            <a:noAutofit/>
          </a:bodyPr>
          <a:lstStyle/>
          <a:p>
            <a:pPr>
              <a:buNone/>
            </a:pPr>
            <a:r>
              <a:rPr lang="zh-CN" altLang="en-US" sz="2800" dirty="0" smtClean="0">
                <a:latin typeface="Times New Roman" pitchFamily="18" charset="0"/>
                <a:cs typeface="Times New Roman" pitchFamily="18" charset="0"/>
              </a:rPr>
              <a:t>          </a:t>
            </a:r>
            <a:r>
              <a:rPr lang="zh-CN" altLang="en-US" sz="2000" dirty="0" smtClean="0">
                <a:latin typeface="Times New Roman" pitchFamily="18" charset="0"/>
                <a:ea typeface="仿宋" pitchFamily="49" charset="-122"/>
                <a:cs typeface="Times New Roman" pitchFamily="18" charset="0"/>
              </a:rPr>
              <a:t>关于结构风险最小原理</a:t>
            </a:r>
            <a:r>
              <a:rPr lang="zh-CN" altLang="en-US" sz="2000" dirty="0" smtClean="0">
                <a:latin typeface="Times New Roman" pitchFamily="18" charset="0"/>
                <a:ea typeface="仿宋" pitchFamily="49" charset="-122"/>
                <a:cs typeface="Times New Roman" pitchFamily="18" charset="0"/>
              </a:rPr>
              <a:t>，</a:t>
            </a:r>
            <a:r>
              <a:rPr lang="zh-CN" altLang="en-US" sz="2000" dirty="0" smtClean="0">
                <a:latin typeface="Times New Roman" pitchFamily="18" charset="0"/>
                <a:ea typeface="仿宋" pitchFamily="49" charset="-122"/>
                <a:cs typeface="Times New Roman" pitchFamily="18" charset="0"/>
              </a:rPr>
              <a:t>统计学习理论</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引入了泛化误差界的概念，该理论指出，</a:t>
            </a:r>
            <a:r>
              <a:rPr lang="zh-CN" altLang="en-US" sz="2000" dirty="0" smtClean="0">
                <a:solidFill>
                  <a:srgbClr val="C00000"/>
                </a:solidFill>
                <a:latin typeface="Times New Roman" pitchFamily="18" charset="0"/>
                <a:ea typeface="仿宋" pitchFamily="49" charset="-122"/>
                <a:cs typeface="Times New Roman" pitchFamily="18" charset="0"/>
              </a:rPr>
              <a:t>机器学习的实际误差是由经验风险和置信风险两部分组成</a:t>
            </a:r>
            <a:r>
              <a:rPr lang="zh-CN" altLang="en-US" sz="2000" dirty="0" smtClean="0">
                <a:latin typeface="Times New Roman" pitchFamily="18" charset="0"/>
                <a:ea typeface="仿宋" pitchFamily="49" charset="-122"/>
                <a:cs typeface="Times New Roman" pitchFamily="18" charset="0"/>
              </a:rPr>
              <a:t>。</a:t>
            </a:r>
            <a:endParaRPr lang="en-US" altLang="zh-CN" sz="2000" dirty="0" smtClean="0">
              <a:latin typeface="Times New Roman" pitchFamily="18" charset="0"/>
              <a:ea typeface="仿宋" pitchFamily="49" charset="-122"/>
              <a:cs typeface="Times New Roman" pitchFamily="18" charset="0"/>
            </a:endParaRPr>
          </a:p>
          <a:p>
            <a:pPr>
              <a:buNone/>
            </a:pPr>
            <a:endParaRPr lang="en-US" altLang="zh-CN" sz="2000" dirty="0" smtClean="0">
              <a:latin typeface="Times New Roman" pitchFamily="18" charset="0"/>
              <a:ea typeface="仿宋" pitchFamily="49" charset="-122"/>
              <a:cs typeface="Times New Roman" pitchFamily="18" charset="0"/>
            </a:endParaRPr>
          </a:p>
          <a:p>
            <a:pPr latinLnBrk="1">
              <a:buNone/>
            </a:pPr>
            <a:r>
              <a:rPr lang="zh-CN" altLang="en-US" sz="2000" dirty="0" smtClean="0">
                <a:latin typeface="Times New Roman" pitchFamily="18" charset="0"/>
                <a:ea typeface="仿宋" pitchFamily="49" charset="-122"/>
                <a:cs typeface="Times New Roman" pitchFamily="18" charset="0"/>
              </a:rPr>
              <a:t>           结构风险最小化 </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经验风险 </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置信风险</a:t>
            </a:r>
            <a:endParaRPr lang="en-US" altLang="zh-CN" sz="2000" dirty="0" smtClean="0">
              <a:latin typeface="Times New Roman" pitchFamily="18" charset="0"/>
              <a:ea typeface="仿宋" pitchFamily="49" charset="-122"/>
              <a:cs typeface="Times New Roman" pitchFamily="18" charset="0"/>
            </a:endParaRPr>
          </a:p>
          <a:p>
            <a:pPr latinLnBrk="1">
              <a:buNone/>
            </a:pPr>
            <a:endParaRPr lang="zh-CN" altLang="en-US" sz="2000" dirty="0" smtClean="0">
              <a:latin typeface="Times New Roman" pitchFamily="18" charset="0"/>
              <a:ea typeface="仿宋" pitchFamily="49" charset="-122"/>
              <a:cs typeface="Times New Roman" pitchFamily="18" charset="0"/>
            </a:endParaRPr>
          </a:p>
          <a:p>
            <a:pPr latinLnBrk="1">
              <a:buNone/>
            </a:pPr>
            <a:r>
              <a:rPr lang="zh-CN" altLang="en-US" sz="2000" dirty="0" smtClean="0">
                <a:latin typeface="Times New Roman" pitchFamily="18" charset="0"/>
                <a:ea typeface="仿宋" pitchFamily="49" charset="-122"/>
                <a:cs typeface="Times New Roman" pitchFamily="18" charset="0"/>
              </a:rPr>
              <a:t>           经验风险  </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分类器在给定样本上的误差</a:t>
            </a:r>
            <a:endParaRPr lang="en-US" altLang="zh-CN" sz="2000" dirty="0" smtClean="0">
              <a:latin typeface="Times New Roman" pitchFamily="18" charset="0"/>
              <a:ea typeface="仿宋" pitchFamily="49" charset="-122"/>
              <a:cs typeface="Times New Roman" pitchFamily="18" charset="0"/>
            </a:endParaRPr>
          </a:p>
          <a:p>
            <a:pPr latinLnBrk="1">
              <a:buNone/>
            </a:pPr>
            <a:endParaRPr lang="zh-CN" altLang="en-US" sz="2000" dirty="0" smtClean="0">
              <a:latin typeface="Times New Roman" pitchFamily="18" charset="0"/>
              <a:ea typeface="仿宋" pitchFamily="49" charset="-122"/>
              <a:cs typeface="Times New Roman" pitchFamily="18" charset="0"/>
            </a:endParaRPr>
          </a:p>
          <a:p>
            <a:pPr latinLnBrk="1">
              <a:buNone/>
            </a:pPr>
            <a:r>
              <a:rPr lang="zh-CN" altLang="en-US" sz="2000" dirty="0" smtClean="0">
                <a:latin typeface="Times New Roman" pitchFamily="18" charset="0"/>
                <a:ea typeface="仿宋" pitchFamily="49" charset="-122"/>
                <a:cs typeface="Times New Roman" pitchFamily="18" charset="0"/>
              </a:rPr>
              <a:t>           置信风险  </a:t>
            </a: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分类器在非指定样本上的误差 </a:t>
            </a:r>
            <a:r>
              <a:rPr lang="en-US" altLang="zh-CN" sz="2000" dirty="0" smtClean="0">
                <a:latin typeface="Times New Roman" pitchFamily="18" charset="0"/>
                <a:ea typeface="仿宋" pitchFamily="49" charset="-122"/>
                <a:cs typeface="Times New Roman" pitchFamily="18" charset="0"/>
              </a:rPr>
              <a:t>(</a:t>
            </a:r>
            <a:r>
              <a:rPr lang="zh-CN" altLang="en-US" sz="2000" dirty="0" smtClean="0">
                <a:latin typeface="Times New Roman" pitchFamily="18" charset="0"/>
                <a:ea typeface="仿宋" pitchFamily="49" charset="-122"/>
                <a:cs typeface="Times New Roman" pitchFamily="18" charset="0"/>
              </a:rPr>
              <a:t>即：推广能力的误差</a:t>
            </a:r>
            <a:r>
              <a:rPr lang="en-US" altLang="zh-CN" sz="2000" dirty="0" smtClean="0">
                <a:latin typeface="Times New Roman" pitchFamily="18" charset="0"/>
                <a:ea typeface="仿宋" pitchFamily="49" charset="-122"/>
                <a:cs typeface="Times New Roman" pitchFamily="18" charset="0"/>
              </a:rPr>
              <a:t>)</a:t>
            </a:r>
          </a:p>
          <a:p>
            <a:pPr latinLnBrk="1">
              <a:buNone/>
            </a:pPr>
            <a:endParaRPr lang="en-US" altLang="zh-CN" sz="2000" dirty="0" smtClean="0">
              <a:latin typeface="Times New Roman" pitchFamily="18" charset="0"/>
              <a:ea typeface="仿宋" pitchFamily="49" charset="-122"/>
              <a:cs typeface="Times New Roman" pitchFamily="18" charset="0"/>
            </a:endParaRPr>
          </a:p>
          <a:p>
            <a:pPr latinLnBrk="1">
              <a:buNone/>
            </a:pPr>
            <a:r>
              <a:rPr lang="zh-CN" altLang="en-US" sz="2000" dirty="0" smtClean="0">
                <a:latin typeface="Times New Roman" pitchFamily="18" charset="0"/>
                <a:ea typeface="仿宋" pitchFamily="49" charset="-122"/>
                <a:cs typeface="Times New Roman" pitchFamily="18" charset="0"/>
              </a:rPr>
              <a:t>      置信风险影响因素：</a:t>
            </a:r>
          </a:p>
          <a:p>
            <a:pPr latinLnBrk="1">
              <a:buNone/>
            </a:pPr>
            <a:r>
              <a:rPr lang="zh-CN" altLang="en-US" sz="2000" dirty="0" smtClean="0">
                <a:latin typeface="Times New Roman" pitchFamily="18" charset="0"/>
                <a:ea typeface="仿宋" pitchFamily="49" charset="-122"/>
                <a:cs typeface="Times New Roman" pitchFamily="18" charset="0"/>
              </a:rPr>
              <a:t>             样本数量越大，学习结果越有可能正确，此时置信风险就越少；  而对于</a:t>
            </a:r>
            <a:r>
              <a:rPr lang="en-US" altLang="zh-CN" sz="2000" dirty="0" smtClean="0">
                <a:latin typeface="Times New Roman" pitchFamily="18" charset="0"/>
                <a:ea typeface="仿宋" pitchFamily="49" charset="-122"/>
                <a:cs typeface="Times New Roman" pitchFamily="18" charset="0"/>
              </a:rPr>
              <a:t>VC</a:t>
            </a:r>
            <a:r>
              <a:rPr lang="zh-CN" altLang="en-US" sz="2000" dirty="0" smtClean="0">
                <a:latin typeface="Times New Roman" pitchFamily="18" charset="0"/>
                <a:ea typeface="仿宋" pitchFamily="49" charset="-122"/>
                <a:cs typeface="Times New Roman" pitchFamily="18" charset="0"/>
              </a:rPr>
              <a:t>维，该值越大，则推广能力越差，置信风险就越大；</a:t>
            </a:r>
            <a:endParaRPr lang="en-US" altLang="zh-CN" sz="2000" dirty="0" smtClean="0">
              <a:latin typeface="Times New Roman" pitchFamily="18" charset="0"/>
              <a:ea typeface="仿宋" pitchFamily="49" charset="-122"/>
              <a:cs typeface="Times New Roman" pitchFamily="18" charset="0"/>
            </a:endParaRPr>
          </a:p>
          <a:p>
            <a:pPr latinLnBrk="1">
              <a:buNone/>
            </a:pPr>
            <a:r>
              <a:rPr lang="en-US" altLang="zh-CN" sz="2000" dirty="0" smtClean="0">
                <a:latin typeface="Times New Roman" pitchFamily="18" charset="0"/>
                <a:ea typeface="仿宋" pitchFamily="49" charset="-122"/>
                <a:cs typeface="Times New Roman" pitchFamily="18" charset="0"/>
              </a:rPr>
              <a:t>     </a:t>
            </a:r>
            <a:r>
              <a:rPr lang="zh-CN" altLang="en-US" sz="2000" dirty="0" smtClean="0">
                <a:latin typeface="Times New Roman" pitchFamily="18" charset="0"/>
                <a:ea typeface="仿宋" pitchFamily="49" charset="-122"/>
                <a:cs typeface="Times New Roman" pitchFamily="18" charset="0"/>
              </a:rPr>
              <a:t>所以综上来说，</a:t>
            </a:r>
            <a:r>
              <a:rPr lang="zh-CN" altLang="en-US" sz="2000" dirty="0" smtClean="0">
                <a:solidFill>
                  <a:srgbClr val="C00000"/>
                </a:solidFill>
                <a:latin typeface="Times New Roman" pitchFamily="18" charset="0"/>
                <a:ea typeface="仿宋" pitchFamily="49" charset="-122"/>
                <a:cs typeface="Times New Roman" pitchFamily="18" charset="0"/>
              </a:rPr>
              <a:t>提高样本数量，降低</a:t>
            </a:r>
            <a:r>
              <a:rPr lang="en-US" altLang="zh-CN" sz="2000" dirty="0" smtClean="0">
                <a:solidFill>
                  <a:srgbClr val="C00000"/>
                </a:solidFill>
                <a:latin typeface="Times New Roman" pitchFamily="18" charset="0"/>
                <a:ea typeface="仿宋" pitchFamily="49" charset="-122"/>
                <a:cs typeface="Times New Roman" pitchFamily="18" charset="0"/>
              </a:rPr>
              <a:t>VC</a:t>
            </a:r>
            <a:r>
              <a:rPr lang="zh-CN" altLang="en-US" sz="2000" dirty="0" smtClean="0">
                <a:solidFill>
                  <a:srgbClr val="C00000"/>
                </a:solidFill>
                <a:latin typeface="Times New Roman" pitchFamily="18" charset="0"/>
                <a:ea typeface="仿宋" pitchFamily="49" charset="-122"/>
                <a:cs typeface="Times New Roman" pitchFamily="18" charset="0"/>
              </a:rPr>
              <a:t>维，便会降低置信风险</a:t>
            </a:r>
          </a:p>
          <a:p>
            <a:pPr latinLnBrk="1">
              <a:buNone/>
            </a:pPr>
            <a:endParaRPr lang="en-US" altLang="zh-CN" sz="2800" dirty="0" smtClean="0">
              <a:latin typeface="Times New Roman" pitchFamily="18" charset="0"/>
              <a:cs typeface="Times New Roman" pitchFamily="18" charset="0"/>
            </a:endParaRPr>
          </a:p>
          <a:p>
            <a:pPr>
              <a:buNone/>
            </a:pPr>
            <a:endParaRPr lang="zh-CN"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5" name="TextBox 4"/>
          <p:cNvSpPr txBox="1"/>
          <p:nvPr/>
        </p:nvSpPr>
        <p:spPr>
          <a:xfrm>
            <a:off x="4429124" y="1142984"/>
            <a:ext cx="4357718" cy="4985980"/>
          </a:xfrm>
          <a:prstGeom prst="rect">
            <a:avLst/>
          </a:prstGeom>
          <a:noFill/>
        </p:spPr>
        <p:txBody>
          <a:bodyPr wrap="square" rtlCol="0">
            <a:spAutoFit/>
          </a:bodyPr>
          <a:lstStyle/>
          <a:p>
            <a:r>
              <a:rPr lang="en-US" altLang="zh-CN" sz="2000" dirty="0" smtClean="0">
                <a:latin typeface="Times New Roman" pitchFamily="18" charset="0"/>
              </a:rPr>
              <a:t>     </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理论的初衷是寻求一种处理两类数据分类问题的方法。</a:t>
            </a:r>
            <a:r>
              <a:rPr lang="en-US" altLang="zh-CN" sz="2000" dirty="0" smtClean="0">
                <a:latin typeface="Times New Roman" pitchFamily="18" charset="0"/>
                <a:ea typeface="仿宋" pitchFamily="49" charset="-122"/>
                <a:cs typeface="Times New Roman" pitchFamily="18" charset="0"/>
              </a:rPr>
              <a:t>SVM </a:t>
            </a:r>
            <a:r>
              <a:rPr lang="zh-CN" altLang="en-US" sz="2000" dirty="0" smtClean="0">
                <a:latin typeface="Times New Roman" pitchFamily="18" charset="0"/>
                <a:ea typeface="仿宋" pitchFamily="49" charset="-122"/>
                <a:cs typeface="Times New Roman" pitchFamily="18" charset="0"/>
              </a:rPr>
              <a:t>旨在</a:t>
            </a:r>
            <a:r>
              <a:rPr lang="zh-CN" altLang="en-US" sz="2000" dirty="0" smtClean="0">
                <a:solidFill>
                  <a:srgbClr val="C00000"/>
                </a:solidFill>
                <a:latin typeface="Times New Roman" pitchFamily="18" charset="0"/>
                <a:ea typeface="仿宋" pitchFamily="49" charset="-122"/>
                <a:cs typeface="Times New Roman" pitchFamily="18" charset="0"/>
              </a:rPr>
              <a:t>寻找一个超平面</a:t>
            </a:r>
            <a:r>
              <a:rPr lang="zh-CN" altLang="en-US" sz="2000" dirty="0" smtClean="0">
                <a:latin typeface="Times New Roman" pitchFamily="18" charset="0"/>
                <a:ea typeface="仿宋" pitchFamily="49" charset="-122"/>
                <a:cs typeface="Times New Roman" pitchFamily="18" charset="0"/>
              </a:rPr>
              <a:t>，</a:t>
            </a:r>
            <a:r>
              <a:rPr lang="zh-CN" altLang="en-US" sz="2000" dirty="0" smtClean="0">
                <a:solidFill>
                  <a:srgbClr val="C00000"/>
                </a:solidFill>
                <a:latin typeface="Times New Roman" pitchFamily="18" charset="0"/>
                <a:ea typeface="仿宋" pitchFamily="49" charset="-122"/>
                <a:cs typeface="Times New Roman" pitchFamily="18" charset="0"/>
              </a:rPr>
              <a:t>使得训练样本集中不同类别的点正好落在超平面的两侧，同时还要求超平面两侧的空白区域达到最大</a:t>
            </a:r>
            <a:r>
              <a:rPr lang="zh-CN" altLang="en-US" sz="2000" dirty="0" smtClean="0">
                <a:latin typeface="Times New Roman" pitchFamily="18" charset="0"/>
                <a:ea typeface="仿宋" pitchFamily="49" charset="-122"/>
                <a:cs typeface="Times New Roman" pitchFamily="18" charset="0"/>
              </a:rPr>
              <a:t>。对于二维两类线性可分数据，支持向量机理论上是能够实现最优分类的，推广到</a:t>
            </a:r>
            <a:r>
              <a:rPr lang="zh-CN" altLang="en-US" sz="2000" dirty="0" smtClean="0">
                <a:solidFill>
                  <a:srgbClr val="C00000"/>
                </a:solidFill>
                <a:latin typeface="Times New Roman" pitchFamily="18" charset="0"/>
                <a:ea typeface="仿宋" pitchFamily="49" charset="-122"/>
                <a:cs typeface="Times New Roman" pitchFamily="18" charset="0"/>
              </a:rPr>
              <a:t>高维空间</a:t>
            </a:r>
            <a:r>
              <a:rPr lang="zh-CN" altLang="en-US" sz="2000" dirty="0" smtClean="0">
                <a:latin typeface="Times New Roman" pitchFamily="18" charset="0"/>
                <a:ea typeface="仿宋" pitchFamily="49" charset="-122"/>
                <a:cs typeface="Times New Roman" pitchFamily="18" charset="0"/>
              </a:rPr>
              <a:t>，</a:t>
            </a:r>
            <a:r>
              <a:rPr lang="zh-CN" altLang="en-US" sz="2000" dirty="0" smtClean="0">
                <a:solidFill>
                  <a:srgbClr val="C00000"/>
                </a:solidFill>
                <a:latin typeface="Times New Roman" pitchFamily="18" charset="0"/>
                <a:ea typeface="仿宋" pitchFamily="49" charset="-122"/>
                <a:cs typeface="Times New Roman" pitchFamily="18" charset="0"/>
              </a:rPr>
              <a:t>最优分类线就叫做最优超平面</a:t>
            </a:r>
            <a:r>
              <a:rPr lang="zh-CN" altLang="en-US" sz="2000" dirty="0" smtClean="0">
                <a:latin typeface="Times New Roman" pitchFamily="18" charset="0"/>
                <a:ea typeface="仿宋" pitchFamily="49" charset="-122"/>
                <a:cs typeface="Times New Roman" pitchFamily="18" charset="0"/>
              </a:rPr>
              <a:t>。</a:t>
            </a:r>
            <a:endParaRPr lang="en-US" altLang="zh-CN" sz="2000" dirty="0" smtClean="0">
              <a:latin typeface="Times New Roman" pitchFamily="18" charset="0"/>
              <a:ea typeface="仿宋" pitchFamily="49" charset="-122"/>
              <a:cs typeface="Times New Roman" pitchFamily="18" charset="0"/>
            </a:endParaRPr>
          </a:p>
          <a:p>
            <a:r>
              <a:rPr lang="zh-CN" altLang="en-US" sz="2000" dirty="0" smtClean="0">
                <a:latin typeface="Times New Roman" pitchFamily="18" charset="0"/>
                <a:ea typeface="仿宋" pitchFamily="49" charset="-122"/>
                <a:cs typeface="Times New Roman" pitchFamily="18" charset="0"/>
              </a:rPr>
              <a:t>    学习的目标是在特征空间中找到一个分类超平面</a:t>
            </a:r>
            <a:r>
              <a:rPr lang="en-US" altLang="zh-CN" sz="2000" b="1" i="1" dirty="0" err="1" smtClean="0">
                <a:latin typeface="Times New Roman" pitchFamily="18" charset="0"/>
                <a:ea typeface="仿宋" pitchFamily="49" charset="-122"/>
                <a:cs typeface="Times New Roman" pitchFamily="18" charset="0"/>
              </a:rPr>
              <a:t>wx+b</a:t>
            </a:r>
            <a:r>
              <a:rPr lang="en-US" altLang="zh-CN" sz="2000" b="1" i="1" dirty="0" smtClean="0">
                <a:latin typeface="Times New Roman" pitchFamily="18" charset="0"/>
                <a:ea typeface="仿宋" pitchFamily="49" charset="-122"/>
                <a:cs typeface="Times New Roman" pitchFamily="18" charset="0"/>
              </a:rPr>
              <a:t>=0</a:t>
            </a:r>
            <a:r>
              <a:rPr lang="zh-CN" altLang="en-US" sz="2000" dirty="0" smtClean="0">
                <a:latin typeface="Times New Roman" pitchFamily="18" charset="0"/>
                <a:ea typeface="仿宋" pitchFamily="49" charset="-122"/>
                <a:cs typeface="Times New Roman" pitchFamily="18" charset="0"/>
              </a:rPr>
              <a:t>，分类面由法向量</a:t>
            </a:r>
            <a:r>
              <a:rPr lang="en-US" altLang="zh-CN" sz="2000" dirty="0" smtClean="0">
                <a:latin typeface="Times New Roman" pitchFamily="18" charset="0"/>
                <a:ea typeface="仿宋" pitchFamily="49" charset="-122"/>
                <a:cs typeface="Times New Roman" pitchFamily="18" charset="0"/>
              </a:rPr>
              <a:t>w</a:t>
            </a:r>
            <a:r>
              <a:rPr lang="zh-CN" altLang="en-US" sz="2000" dirty="0" smtClean="0">
                <a:latin typeface="Times New Roman" pitchFamily="18" charset="0"/>
                <a:ea typeface="仿宋" pitchFamily="49" charset="-122"/>
                <a:cs typeface="Times New Roman" pitchFamily="18" charset="0"/>
              </a:rPr>
              <a:t>和截距</a:t>
            </a:r>
            <a:r>
              <a:rPr lang="en-US" altLang="zh-CN" sz="2000" dirty="0" smtClean="0">
                <a:latin typeface="Times New Roman" pitchFamily="18" charset="0"/>
                <a:ea typeface="仿宋" pitchFamily="49" charset="-122"/>
                <a:cs typeface="Times New Roman" pitchFamily="18" charset="0"/>
              </a:rPr>
              <a:t>b</a:t>
            </a:r>
            <a:r>
              <a:rPr lang="zh-CN" altLang="en-US" sz="2000" dirty="0" smtClean="0">
                <a:latin typeface="Times New Roman" pitchFamily="18" charset="0"/>
                <a:ea typeface="仿宋" pitchFamily="49" charset="-122"/>
                <a:cs typeface="Times New Roman" pitchFamily="18" charset="0"/>
              </a:rPr>
              <a:t>决定。分类超平面将特征空间划分两部分，一部分是正类，一部分是负类。法向量指向的一侧是正类，另一侧为负类。</a:t>
            </a:r>
            <a:endParaRPr lang="en-US" altLang="zh-CN" sz="2000" dirty="0" smtClean="0">
              <a:latin typeface="Times New Roman" pitchFamily="18" charset="0"/>
              <a:ea typeface="仿宋" pitchFamily="49" charset="-122"/>
              <a:cs typeface="Times New Roman" pitchFamily="18" charset="0"/>
            </a:endParaRPr>
          </a:p>
          <a:p>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785786" y="1142984"/>
            <a:ext cx="3071834" cy="2852417"/>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28596" y="4114800"/>
            <a:ext cx="3429024" cy="26125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5" name="TextBox 4"/>
          <p:cNvSpPr txBox="1"/>
          <p:nvPr/>
        </p:nvSpPr>
        <p:spPr>
          <a:xfrm>
            <a:off x="1285852" y="1142984"/>
            <a:ext cx="7286676" cy="1323439"/>
          </a:xfrm>
          <a:prstGeom prst="rect">
            <a:avLst/>
          </a:prstGeom>
          <a:noFill/>
        </p:spPr>
        <p:txBody>
          <a:bodyPr wrap="square" rtlCol="0">
            <a:spAutoFit/>
          </a:bodyPr>
          <a:lstStyle/>
          <a:p>
            <a:r>
              <a:rPr lang="zh-CN" altLang="en-US" dirty="0" smtClean="0"/>
              <a:t>          </a:t>
            </a:r>
            <a:r>
              <a:rPr lang="zh-CN" altLang="en-US" sz="2000" dirty="0" smtClean="0">
                <a:latin typeface="Times New Roman" pitchFamily="18" charset="0"/>
                <a:ea typeface="仿宋" pitchFamily="49" charset="-122"/>
                <a:cs typeface="Times New Roman" pitchFamily="18" charset="0"/>
              </a:rPr>
              <a:t>我们的目标是寻找一个超平面，使得</a:t>
            </a:r>
            <a:r>
              <a:rPr lang="zh-CN" altLang="en-US" sz="2000" dirty="0" smtClean="0">
                <a:solidFill>
                  <a:srgbClr val="C00000"/>
                </a:solidFill>
                <a:latin typeface="Times New Roman" pitchFamily="18" charset="0"/>
                <a:ea typeface="仿宋" pitchFamily="49" charset="-122"/>
                <a:cs typeface="Times New Roman" pitchFamily="18" charset="0"/>
              </a:rPr>
              <a:t>离超平面比较近的点能有更大的间距</a:t>
            </a:r>
            <a:r>
              <a:rPr lang="zh-CN" altLang="en-US" sz="2000" dirty="0" smtClean="0">
                <a:latin typeface="Times New Roman" pitchFamily="18" charset="0"/>
                <a:ea typeface="仿宋" pitchFamily="49" charset="-122"/>
                <a:cs typeface="Times New Roman" pitchFamily="18" charset="0"/>
              </a:rPr>
              <a:t>。也就是我们不考虑所有的点都必须远离超平面，我们关心求得的超平面能够让所有点中离它最近的点具有最大间距。而</a:t>
            </a:r>
            <a:r>
              <a:rPr lang="zh-CN" altLang="en-US" sz="2000" dirty="0" smtClean="0">
                <a:solidFill>
                  <a:srgbClr val="C00000"/>
                </a:solidFill>
                <a:latin typeface="Times New Roman" pitchFamily="18" charset="0"/>
                <a:ea typeface="仿宋" pitchFamily="49" charset="-122"/>
                <a:cs typeface="Times New Roman" pitchFamily="18" charset="0"/>
              </a:rPr>
              <a:t>距离超平面最近的点</a:t>
            </a:r>
            <a:r>
              <a:rPr lang="zh-CN" altLang="en-US" sz="2000" dirty="0" smtClean="0">
                <a:latin typeface="Times New Roman" pitchFamily="18" charset="0"/>
                <a:ea typeface="仿宋" pitchFamily="49" charset="-122"/>
                <a:cs typeface="Times New Roman" pitchFamily="18" charset="0"/>
              </a:rPr>
              <a:t>就是</a:t>
            </a:r>
            <a:r>
              <a:rPr lang="zh-CN" altLang="en-US" sz="2000" dirty="0" smtClean="0">
                <a:solidFill>
                  <a:srgbClr val="C00000"/>
                </a:solidFill>
                <a:latin typeface="Times New Roman" pitchFamily="18" charset="0"/>
                <a:ea typeface="仿宋" pitchFamily="49" charset="-122"/>
                <a:cs typeface="Times New Roman" pitchFamily="18" charset="0"/>
              </a:rPr>
              <a:t>支持向量</a:t>
            </a:r>
            <a:r>
              <a:rPr lang="zh-CN" altLang="en-US" sz="2000" dirty="0" smtClean="0">
                <a:latin typeface="Times New Roman" pitchFamily="18" charset="0"/>
                <a:ea typeface="仿宋" pitchFamily="49" charset="-122"/>
                <a:cs typeface="Times New Roman" pitchFamily="18" charset="0"/>
              </a:rPr>
              <a:t>。</a:t>
            </a:r>
            <a:endParaRPr lang="zh-CN" altLang="en-US" sz="2000" dirty="0">
              <a:latin typeface="Times New Roman" pitchFamily="18" charset="0"/>
              <a:ea typeface="仿宋" pitchFamily="49" charset="-122"/>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285852" y="2500306"/>
            <a:ext cx="7437437"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5" name="TextBox 4"/>
          <p:cNvSpPr txBox="1"/>
          <p:nvPr/>
        </p:nvSpPr>
        <p:spPr>
          <a:xfrm>
            <a:off x="785786" y="1071547"/>
            <a:ext cx="7715304" cy="5647700"/>
          </a:xfrm>
          <a:prstGeom prst="rect">
            <a:avLst/>
          </a:prstGeom>
          <a:noFill/>
        </p:spPr>
        <p:txBody>
          <a:bodyPr wrap="square" rtlCol="0">
            <a:spAutoFit/>
          </a:bodyPr>
          <a:lstStyle/>
          <a:p>
            <a:pPr>
              <a:lnSpc>
                <a:spcPct val="125000"/>
              </a:lnSpc>
            </a:pPr>
            <a:r>
              <a:rPr lang="zh-CN" altLang="en-US" sz="2000" dirty="0" smtClean="0">
                <a:latin typeface="Times New Roman" pitchFamily="18" charset="0"/>
                <a:ea typeface="仿宋" pitchFamily="49" charset="-122"/>
              </a:rPr>
              <a:t>       假设我们有</a:t>
            </a:r>
            <a:r>
              <a:rPr lang="en-US" altLang="zh-CN" sz="2000" dirty="0" smtClean="0">
                <a:latin typeface="Times New Roman" pitchFamily="18" charset="0"/>
                <a:ea typeface="仿宋" pitchFamily="49" charset="-122"/>
              </a:rPr>
              <a:t>N</a:t>
            </a:r>
            <a:r>
              <a:rPr lang="zh-CN" altLang="en-US" sz="2000" dirty="0" smtClean="0">
                <a:latin typeface="Times New Roman" pitchFamily="18" charset="0"/>
                <a:ea typeface="仿宋" pitchFamily="49" charset="-122"/>
              </a:rPr>
              <a:t>个训练样本</a:t>
            </a:r>
            <a:r>
              <a:rPr lang="en-US" altLang="zh-CN" sz="2000" dirty="0" smtClean="0">
                <a:latin typeface="Times New Roman" pitchFamily="18" charset="0"/>
                <a:ea typeface="仿宋" pitchFamily="49" charset="-122"/>
              </a:rPr>
              <a:t>{(</a:t>
            </a:r>
            <a:r>
              <a:rPr lang="en-US" altLang="zh-CN" sz="2000" b="1" dirty="0" smtClean="0">
                <a:latin typeface="Times New Roman" pitchFamily="18" charset="0"/>
                <a:ea typeface="仿宋" pitchFamily="49" charset="-122"/>
              </a:rPr>
              <a:t>x</a:t>
            </a:r>
            <a:r>
              <a:rPr lang="en-US" altLang="zh-CN" sz="2000" baseline="-25000" dirty="0" smtClean="0">
                <a:latin typeface="Times New Roman" pitchFamily="18" charset="0"/>
                <a:ea typeface="仿宋" pitchFamily="49" charset="-122"/>
              </a:rPr>
              <a:t>1</a:t>
            </a:r>
            <a:r>
              <a:rPr lang="en-US" altLang="zh-CN" sz="2000" dirty="0" smtClean="0">
                <a:latin typeface="Times New Roman" pitchFamily="18" charset="0"/>
                <a:ea typeface="仿宋" pitchFamily="49" charset="-122"/>
              </a:rPr>
              <a:t>, y</a:t>
            </a:r>
            <a:r>
              <a:rPr lang="en-US" altLang="zh-CN" sz="2000" baseline="-25000" dirty="0" smtClean="0">
                <a:latin typeface="Times New Roman" pitchFamily="18" charset="0"/>
                <a:ea typeface="仿宋" pitchFamily="49" charset="-122"/>
              </a:rPr>
              <a:t>1</a:t>
            </a:r>
            <a:r>
              <a:rPr lang="en-US" altLang="zh-CN" sz="2000" dirty="0" smtClean="0">
                <a:latin typeface="Times New Roman" pitchFamily="18" charset="0"/>
                <a:ea typeface="仿宋" pitchFamily="49" charset="-122"/>
              </a:rPr>
              <a:t>),(</a:t>
            </a:r>
            <a:r>
              <a:rPr lang="en-US" altLang="zh-CN" sz="2000" b="1" dirty="0" smtClean="0">
                <a:latin typeface="Times New Roman" pitchFamily="18" charset="0"/>
                <a:ea typeface="仿宋" pitchFamily="49" charset="-122"/>
              </a:rPr>
              <a:t>x</a:t>
            </a:r>
            <a:r>
              <a:rPr lang="en-US" altLang="zh-CN" sz="2000" baseline="-25000" dirty="0" smtClean="0">
                <a:latin typeface="Times New Roman" pitchFamily="18" charset="0"/>
                <a:ea typeface="仿宋" pitchFamily="49" charset="-122"/>
              </a:rPr>
              <a:t>2</a:t>
            </a:r>
            <a:r>
              <a:rPr lang="en-US" altLang="zh-CN" sz="2000" dirty="0" smtClean="0">
                <a:latin typeface="Times New Roman" pitchFamily="18" charset="0"/>
                <a:ea typeface="仿宋" pitchFamily="49" charset="-122"/>
              </a:rPr>
              <a:t>, y</a:t>
            </a:r>
            <a:r>
              <a:rPr lang="en-US" altLang="zh-CN" sz="2000" baseline="-25000" dirty="0" smtClean="0">
                <a:latin typeface="Times New Roman" pitchFamily="18" charset="0"/>
                <a:ea typeface="仿宋" pitchFamily="49" charset="-122"/>
              </a:rPr>
              <a:t>2</a:t>
            </a:r>
            <a:r>
              <a:rPr lang="en-US" altLang="zh-CN" sz="2000" dirty="0" smtClean="0">
                <a:latin typeface="Times New Roman" pitchFamily="18" charset="0"/>
                <a:ea typeface="仿宋" pitchFamily="49" charset="-122"/>
              </a:rPr>
              <a:t>), …, (</a:t>
            </a:r>
            <a:r>
              <a:rPr lang="en-US" altLang="zh-CN" sz="2000" b="1" dirty="0" err="1" smtClean="0">
                <a:latin typeface="Times New Roman" pitchFamily="18" charset="0"/>
                <a:ea typeface="仿宋" pitchFamily="49" charset="-122"/>
              </a:rPr>
              <a:t>x</a:t>
            </a:r>
            <a:r>
              <a:rPr lang="en-US" altLang="zh-CN" sz="2000" baseline="-25000" dirty="0" err="1" smtClean="0">
                <a:latin typeface="Times New Roman" pitchFamily="18" charset="0"/>
                <a:ea typeface="仿宋" pitchFamily="49" charset="-122"/>
              </a:rPr>
              <a:t>N</a:t>
            </a:r>
            <a:r>
              <a:rPr lang="en-US" altLang="zh-CN" sz="2000" dirty="0" smtClean="0">
                <a:latin typeface="Times New Roman" pitchFamily="18" charset="0"/>
                <a:ea typeface="仿宋" pitchFamily="49" charset="-122"/>
              </a:rPr>
              <a:t>, </a:t>
            </a:r>
            <a:r>
              <a:rPr lang="en-US" altLang="zh-CN" sz="2000" dirty="0" err="1" smtClean="0">
                <a:latin typeface="Times New Roman" pitchFamily="18" charset="0"/>
                <a:ea typeface="仿宋" pitchFamily="49" charset="-122"/>
              </a:rPr>
              <a:t>y</a:t>
            </a:r>
            <a:r>
              <a:rPr lang="en-US" altLang="zh-CN" sz="2000" baseline="-25000" dirty="0" err="1" smtClean="0">
                <a:latin typeface="Times New Roman" pitchFamily="18" charset="0"/>
                <a:ea typeface="仿宋" pitchFamily="49" charset="-122"/>
              </a:rPr>
              <a:t>N</a:t>
            </a:r>
            <a:r>
              <a:rPr lang="en-US" altLang="zh-CN" sz="2000" dirty="0" smtClean="0">
                <a:latin typeface="Times New Roman" pitchFamily="18" charset="0"/>
                <a:ea typeface="仿宋" pitchFamily="49" charset="-122"/>
              </a:rPr>
              <a:t>)}</a:t>
            </a:r>
            <a:r>
              <a:rPr lang="zh-CN" altLang="en-US" sz="2000" dirty="0" smtClean="0">
                <a:latin typeface="Times New Roman" pitchFamily="18" charset="0"/>
                <a:ea typeface="仿宋" pitchFamily="49" charset="-122"/>
              </a:rPr>
              <a:t>，</a:t>
            </a:r>
            <a:r>
              <a:rPr lang="en-US" altLang="zh-CN" sz="2000" b="1" dirty="0" smtClean="0">
                <a:latin typeface="Times New Roman" pitchFamily="18" charset="0"/>
                <a:ea typeface="仿宋" pitchFamily="49" charset="-122"/>
              </a:rPr>
              <a:t>x</a:t>
            </a:r>
            <a:r>
              <a:rPr lang="zh-CN" altLang="en-US" sz="2000" dirty="0" smtClean="0">
                <a:latin typeface="Times New Roman" pitchFamily="18" charset="0"/>
                <a:ea typeface="仿宋" pitchFamily="49" charset="-122"/>
              </a:rPr>
              <a:t>是</a:t>
            </a:r>
            <a:r>
              <a:rPr lang="en-US" altLang="zh-CN" sz="2000" dirty="0" smtClean="0">
                <a:latin typeface="Times New Roman" pitchFamily="18" charset="0"/>
                <a:ea typeface="仿宋" pitchFamily="49" charset="-122"/>
              </a:rPr>
              <a:t>d</a:t>
            </a:r>
            <a:r>
              <a:rPr lang="zh-CN" altLang="en-US" sz="2000" dirty="0" smtClean="0">
                <a:latin typeface="Times New Roman" pitchFamily="18" charset="0"/>
                <a:ea typeface="仿宋" pitchFamily="49" charset="-122"/>
              </a:rPr>
              <a:t>维向量，而</a:t>
            </a:r>
            <a:r>
              <a:rPr lang="en-US" altLang="zh-CN" sz="2000" dirty="0" err="1" smtClean="0">
                <a:latin typeface="Times New Roman" pitchFamily="18" charset="0"/>
                <a:ea typeface="仿宋" pitchFamily="49" charset="-122"/>
              </a:rPr>
              <a:t>y</a:t>
            </a:r>
            <a:r>
              <a:rPr lang="en-US" altLang="zh-CN" sz="2000" baseline="-25000" dirty="0" err="1" smtClean="0">
                <a:latin typeface="Times New Roman" pitchFamily="18" charset="0"/>
                <a:ea typeface="仿宋" pitchFamily="49" charset="-122"/>
              </a:rPr>
              <a:t>i</a:t>
            </a:r>
            <a:r>
              <a:rPr lang="zh-CN" altLang="en-US" sz="2000" dirty="0" smtClean="0">
                <a:latin typeface="Times New Roman" pitchFamily="18" charset="0"/>
                <a:ea typeface="仿宋" pitchFamily="49" charset="-122"/>
              </a:rPr>
              <a:t>∊</a:t>
            </a:r>
            <a:r>
              <a:rPr lang="en-US" altLang="zh-CN" sz="2000" dirty="0" smtClean="0">
                <a:latin typeface="Times New Roman" pitchFamily="18" charset="0"/>
                <a:ea typeface="仿宋" pitchFamily="49" charset="-122"/>
              </a:rPr>
              <a:t>{+1, -1}</a:t>
            </a:r>
            <a:r>
              <a:rPr lang="zh-CN" altLang="en-US" sz="2000" dirty="0" smtClean="0">
                <a:latin typeface="Times New Roman" pitchFamily="18" charset="0"/>
                <a:ea typeface="仿宋" pitchFamily="49" charset="-122"/>
              </a:rPr>
              <a:t>是样本的标签，分别代表两个不同的类。</a:t>
            </a:r>
          </a:p>
          <a:p>
            <a:pPr>
              <a:lnSpc>
                <a:spcPct val="125000"/>
              </a:lnSpc>
            </a:pPr>
            <a:r>
              <a:rPr lang="zh-CN" altLang="en-US" sz="2000" dirty="0" smtClean="0">
                <a:latin typeface="Times New Roman" pitchFamily="18" charset="0"/>
                <a:ea typeface="仿宋" pitchFamily="49" charset="-122"/>
              </a:rPr>
              <a:t>       这里我们需要用这些样本去训练学习一个线性分类器（超平面）：</a:t>
            </a:r>
            <a:r>
              <a:rPr lang="en-US" altLang="zh-CN" sz="2000" b="1" i="1" dirty="0" smtClean="0">
                <a:latin typeface="Times New Roman" pitchFamily="18" charset="0"/>
                <a:ea typeface="仿宋" pitchFamily="49" charset="-122"/>
              </a:rPr>
              <a:t>f(x)=</a:t>
            </a:r>
            <a:r>
              <a:rPr lang="en-US" altLang="zh-CN" sz="2000" b="1" i="1" dirty="0" err="1" smtClean="0">
                <a:latin typeface="Times New Roman" pitchFamily="18" charset="0"/>
                <a:ea typeface="仿宋" pitchFamily="49" charset="-122"/>
              </a:rPr>
              <a:t>sgn</a:t>
            </a:r>
            <a:r>
              <a:rPr lang="en-US" altLang="zh-CN" sz="2000" b="1" i="1" dirty="0" smtClean="0">
                <a:latin typeface="Times New Roman" pitchFamily="18" charset="0"/>
                <a:ea typeface="仿宋" pitchFamily="49" charset="-122"/>
              </a:rPr>
              <a:t>(</a:t>
            </a:r>
            <a:r>
              <a:rPr lang="en-US" altLang="zh-CN" sz="2000" b="1" i="1" dirty="0" err="1" smtClean="0">
                <a:latin typeface="Times New Roman" pitchFamily="18" charset="0"/>
                <a:ea typeface="仿宋" pitchFamily="49" charset="-122"/>
              </a:rPr>
              <a:t>w</a:t>
            </a:r>
            <a:r>
              <a:rPr lang="en-US" altLang="zh-CN" sz="2000" b="1" i="1" baseline="30000" dirty="0" err="1" smtClean="0">
                <a:latin typeface="Times New Roman" pitchFamily="18" charset="0"/>
                <a:ea typeface="仿宋" pitchFamily="49" charset="-122"/>
              </a:rPr>
              <a:t>T</a:t>
            </a:r>
            <a:r>
              <a:rPr lang="en-US" altLang="zh-CN" sz="2000" b="1" i="1" dirty="0" err="1" smtClean="0">
                <a:latin typeface="Times New Roman" pitchFamily="18" charset="0"/>
                <a:ea typeface="仿宋" pitchFamily="49" charset="-122"/>
              </a:rPr>
              <a:t>x</a:t>
            </a:r>
            <a:r>
              <a:rPr lang="en-US" altLang="zh-CN" sz="2000" b="1" i="1" dirty="0" smtClean="0">
                <a:latin typeface="Times New Roman" pitchFamily="18" charset="0"/>
                <a:ea typeface="仿宋" pitchFamily="49" charset="-122"/>
              </a:rPr>
              <a:t> + b)</a:t>
            </a:r>
            <a:r>
              <a:rPr lang="zh-CN" altLang="en-US" sz="2000" dirty="0" smtClean="0">
                <a:latin typeface="Times New Roman" pitchFamily="18" charset="0"/>
                <a:ea typeface="仿宋" pitchFamily="49" charset="-122"/>
              </a:rPr>
              <a:t>，也就是</a:t>
            </a:r>
            <a:r>
              <a:rPr lang="en-US" altLang="zh-CN" sz="2000" b="1" dirty="0" err="1" smtClean="0">
                <a:latin typeface="Times New Roman" pitchFamily="18" charset="0"/>
                <a:ea typeface="仿宋" pitchFamily="49" charset="-122"/>
              </a:rPr>
              <a:t>w</a:t>
            </a:r>
            <a:r>
              <a:rPr lang="en-US" altLang="zh-CN" sz="2000" baseline="30000" dirty="0" err="1" smtClean="0">
                <a:latin typeface="Times New Roman" pitchFamily="18" charset="0"/>
                <a:ea typeface="仿宋" pitchFamily="49" charset="-122"/>
              </a:rPr>
              <a:t>T</a:t>
            </a:r>
            <a:r>
              <a:rPr lang="en-US" altLang="zh-CN" sz="2000" b="1" dirty="0" err="1" smtClean="0">
                <a:latin typeface="Times New Roman" pitchFamily="18" charset="0"/>
                <a:ea typeface="仿宋" pitchFamily="49" charset="-122"/>
              </a:rPr>
              <a:t>x</a:t>
            </a:r>
            <a:r>
              <a:rPr lang="en-US" altLang="zh-CN" sz="2000" b="1" dirty="0" smtClean="0">
                <a:latin typeface="Times New Roman" pitchFamily="18" charset="0"/>
                <a:ea typeface="仿宋" pitchFamily="49" charset="-122"/>
              </a:rPr>
              <a:t> </a:t>
            </a:r>
            <a:r>
              <a:rPr lang="en-US" altLang="zh-CN" sz="2000" dirty="0" smtClean="0">
                <a:latin typeface="Times New Roman" pitchFamily="18" charset="0"/>
                <a:ea typeface="仿宋" pitchFamily="49" charset="-122"/>
              </a:rPr>
              <a:t>+ b</a:t>
            </a:r>
            <a:r>
              <a:rPr lang="zh-CN" altLang="en-US" sz="2000" dirty="0" smtClean="0">
                <a:latin typeface="Times New Roman" pitchFamily="18" charset="0"/>
                <a:ea typeface="仿宋" pitchFamily="49" charset="-122"/>
              </a:rPr>
              <a:t>大于</a:t>
            </a:r>
            <a:r>
              <a:rPr lang="en-US" altLang="zh-CN" sz="2000" dirty="0" smtClean="0">
                <a:latin typeface="Times New Roman" pitchFamily="18" charset="0"/>
                <a:ea typeface="仿宋" pitchFamily="49" charset="-122"/>
              </a:rPr>
              <a:t>0</a:t>
            </a:r>
            <a:r>
              <a:rPr lang="zh-CN" altLang="en-US" sz="2000" dirty="0" smtClean="0">
                <a:latin typeface="Times New Roman" pitchFamily="18" charset="0"/>
                <a:ea typeface="仿宋" pitchFamily="49" charset="-122"/>
              </a:rPr>
              <a:t>的时候，输出</a:t>
            </a:r>
            <a:r>
              <a:rPr lang="en-US" altLang="zh-CN" sz="2000"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，小于</a:t>
            </a:r>
            <a:r>
              <a:rPr lang="en-US" altLang="zh-CN" sz="2000" dirty="0" smtClean="0">
                <a:latin typeface="Times New Roman" pitchFamily="18" charset="0"/>
                <a:ea typeface="仿宋" pitchFamily="49" charset="-122"/>
              </a:rPr>
              <a:t>0</a:t>
            </a:r>
            <a:r>
              <a:rPr lang="zh-CN" altLang="en-US" sz="2000" dirty="0" smtClean="0">
                <a:latin typeface="Times New Roman" pitchFamily="18" charset="0"/>
                <a:ea typeface="仿宋" pitchFamily="49" charset="-122"/>
              </a:rPr>
              <a:t>的时候，输出</a:t>
            </a:r>
            <a:r>
              <a:rPr lang="en-US" altLang="zh-CN" sz="2000"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a:t>
            </a:r>
            <a:r>
              <a:rPr lang="en-US" altLang="zh-CN" sz="2000" dirty="0" err="1" smtClean="0">
                <a:latin typeface="Times New Roman" pitchFamily="18" charset="0"/>
                <a:ea typeface="仿宋" pitchFamily="49" charset="-122"/>
              </a:rPr>
              <a:t>sgn</a:t>
            </a:r>
            <a:r>
              <a:rPr lang="en-US" altLang="zh-CN" sz="2000" dirty="0" smtClean="0">
                <a:latin typeface="Times New Roman" pitchFamily="18" charset="0"/>
                <a:ea typeface="仿宋" pitchFamily="49" charset="-122"/>
              </a:rPr>
              <a:t>()</a:t>
            </a:r>
            <a:r>
              <a:rPr lang="zh-CN" altLang="en-US" sz="2000" dirty="0" smtClean="0">
                <a:latin typeface="Times New Roman" pitchFamily="18" charset="0"/>
                <a:ea typeface="仿宋" pitchFamily="49" charset="-122"/>
              </a:rPr>
              <a:t>表示取符号。</a:t>
            </a:r>
            <a:r>
              <a:rPr lang="zh-CN" altLang="en-US" sz="2000" dirty="0" smtClean="0">
                <a:solidFill>
                  <a:srgbClr val="C00000"/>
                </a:solidFill>
                <a:latin typeface="Times New Roman" pitchFamily="18" charset="0"/>
                <a:ea typeface="仿宋" pitchFamily="49" charset="-122"/>
              </a:rPr>
              <a:t>而</a:t>
            </a:r>
            <a:r>
              <a:rPr lang="en-US" altLang="zh-CN" sz="2000" b="1" i="1" dirty="0" smtClean="0">
                <a:solidFill>
                  <a:srgbClr val="C00000"/>
                </a:solidFill>
                <a:latin typeface="Times New Roman" pitchFamily="18" charset="0"/>
                <a:ea typeface="仿宋" pitchFamily="49" charset="-122"/>
              </a:rPr>
              <a:t>g(x) =</a:t>
            </a:r>
            <a:r>
              <a:rPr lang="en-US" altLang="zh-CN" sz="2000" b="1" i="1" dirty="0" err="1" smtClean="0">
                <a:solidFill>
                  <a:srgbClr val="C00000"/>
                </a:solidFill>
                <a:latin typeface="Times New Roman" pitchFamily="18" charset="0"/>
                <a:ea typeface="仿宋" pitchFamily="49" charset="-122"/>
              </a:rPr>
              <a:t>w</a:t>
            </a:r>
            <a:r>
              <a:rPr lang="en-US" altLang="zh-CN" sz="2000" b="1" i="1" baseline="30000" dirty="0" err="1" smtClean="0">
                <a:solidFill>
                  <a:srgbClr val="C00000"/>
                </a:solidFill>
                <a:latin typeface="Times New Roman" pitchFamily="18" charset="0"/>
                <a:ea typeface="仿宋" pitchFamily="49" charset="-122"/>
              </a:rPr>
              <a:t>T</a:t>
            </a:r>
            <a:r>
              <a:rPr lang="en-US" altLang="zh-CN" sz="2000" b="1" i="1" dirty="0" err="1" smtClean="0">
                <a:solidFill>
                  <a:srgbClr val="C00000"/>
                </a:solidFill>
                <a:latin typeface="Times New Roman" pitchFamily="18" charset="0"/>
                <a:ea typeface="仿宋" pitchFamily="49" charset="-122"/>
              </a:rPr>
              <a:t>x</a:t>
            </a:r>
            <a:r>
              <a:rPr lang="en-US" altLang="zh-CN" sz="2000" b="1" i="1" dirty="0" smtClean="0">
                <a:solidFill>
                  <a:srgbClr val="C00000"/>
                </a:solidFill>
                <a:latin typeface="Times New Roman" pitchFamily="18" charset="0"/>
                <a:ea typeface="仿宋" pitchFamily="49" charset="-122"/>
              </a:rPr>
              <a:t> + b=0</a:t>
            </a:r>
            <a:r>
              <a:rPr lang="zh-CN" altLang="en-US" sz="2000" dirty="0" smtClean="0">
                <a:solidFill>
                  <a:srgbClr val="C00000"/>
                </a:solidFill>
                <a:latin typeface="Times New Roman" pitchFamily="18" charset="0"/>
                <a:ea typeface="仿宋" pitchFamily="49" charset="-122"/>
              </a:rPr>
              <a:t>就是我们要寻找的分类超平面</a:t>
            </a:r>
            <a:r>
              <a:rPr lang="zh-CN" altLang="en-US" sz="2000" dirty="0" smtClean="0">
                <a:latin typeface="Times New Roman" pitchFamily="18" charset="0"/>
                <a:ea typeface="仿宋" pitchFamily="49" charset="-122"/>
              </a:rPr>
              <a:t>。我们需要这个超平面最大的分隔这两类。也就是</a:t>
            </a:r>
            <a:r>
              <a:rPr lang="zh-CN" altLang="en-US" sz="2000" dirty="0" smtClean="0">
                <a:solidFill>
                  <a:srgbClr val="C00000"/>
                </a:solidFill>
                <a:latin typeface="Times New Roman" pitchFamily="18" charset="0"/>
                <a:ea typeface="仿宋" pitchFamily="49" charset="-122"/>
              </a:rPr>
              <a:t>这个分类面到这两个类的最近的那个样本的距离相同</a:t>
            </a:r>
            <a:r>
              <a:rPr lang="zh-CN" altLang="en-US" sz="2000" dirty="0" smtClean="0">
                <a:latin typeface="Times New Roman" pitchFamily="18" charset="0"/>
                <a:ea typeface="仿宋" pitchFamily="49" charset="-122"/>
              </a:rPr>
              <a:t>，</a:t>
            </a:r>
            <a:r>
              <a:rPr lang="zh-CN" altLang="en-US" sz="2000" dirty="0" smtClean="0">
                <a:solidFill>
                  <a:srgbClr val="C00000"/>
                </a:solidFill>
                <a:latin typeface="Times New Roman" pitchFamily="18" charset="0"/>
                <a:ea typeface="仿宋" pitchFamily="49" charset="-122"/>
              </a:rPr>
              <a:t>而且最大</a:t>
            </a:r>
            <a:r>
              <a:rPr lang="zh-CN" altLang="en-US" sz="2000" dirty="0" smtClean="0">
                <a:latin typeface="Times New Roman" pitchFamily="18" charset="0"/>
                <a:ea typeface="仿宋" pitchFamily="49" charset="-122"/>
              </a:rPr>
              <a:t>。为了更好的说明，我们在上图中找到两个和这个超平面平行和距离相等的超平面：</a:t>
            </a:r>
            <a:r>
              <a:rPr lang="en-US" altLang="zh-CN" sz="2000" dirty="0" smtClean="0">
                <a:latin typeface="Times New Roman" pitchFamily="18" charset="0"/>
                <a:ea typeface="仿宋" pitchFamily="49" charset="-122"/>
              </a:rPr>
              <a:t>H</a:t>
            </a:r>
            <a:r>
              <a:rPr lang="en-US" altLang="zh-CN" sz="2000" baseline="-25000" dirty="0" smtClean="0">
                <a:latin typeface="Times New Roman" pitchFamily="18" charset="0"/>
                <a:ea typeface="仿宋" pitchFamily="49" charset="-122"/>
              </a:rPr>
              <a:t>1</a:t>
            </a:r>
            <a:r>
              <a:rPr lang="en-US" altLang="zh-CN" sz="2000" dirty="0" smtClean="0">
                <a:latin typeface="Times New Roman" pitchFamily="18" charset="0"/>
                <a:ea typeface="仿宋" pitchFamily="49" charset="-122"/>
              </a:rPr>
              <a:t>: </a:t>
            </a:r>
            <a:r>
              <a:rPr lang="en-US" altLang="zh-CN" sz="2000" b="1" i="1" dirty="0" smtClean="0">
                <a:latin typeface="Times New Roman" pitchFamily="18" charset="0"/>
                <a:ea typeface="仿宋" pitchFamily="49" charset="-122"/>
              </a:rPr>
              <a:t>y = </a:t>
            </a:r>
            <a:r>
              <a:rPr lang="en-US" altLang="zh-CN" sz="2000" b="1" i="1" dirty="0" err="1" smtClean="0">
                <a:latin typeface="Times New Roman" pitchFamily="18" charset="0"/>
                <a:ea typeface="仿宋" pitchFamily="49" charset="-122"/>
              </a:rPr>
              <a:t>w</a:t>
            </a:r>
            <a:r>
              <a:rPr lang="en-US" altLang="zh-CN" sz="2000" b="1" i="1" baseline="30000" dirty="0" err="1" smtClean="0">
                <a:latin typeface="Times New Roman" pitchFamily="18" charset="0"/>
                <a:ea typeface="仿宋" pitchFamily="49" charset="-122"/>
              </a:rPr>
              <a:t>T</a:t>
            </a:r>
            <a:r>
              <a:rPr lang="en-US" altLang="zh-CN" sz="2000" b="1" i="1" dirty="0" err="1" smtClean="0">
                <a:latin typeface="Times New Roman" pitchFamily="18" charset="0"/>
                <a:ea typeface="仿宋" pitchFamily="49" charset="-122"/>
              </a:rPr>
              <a:t>x</a:t>
            </a:r>
            <a:r>
              <a:rPr lang="en-US" altLang="zh-CN" sz="2000" b="1" i="1" dirty="0" smtClean="0">
                <a:latin typeface="Times New Roman" pitchFamily="18" charset="0"/>
                <a:ea typeface="仿宋" pitchFamily="49" charset="-122"/>
              </a:rPr>
              <a:t> + b=+1</a:t>
            </a:r>
            <a:r>
              <a:rPr lang="en-US" altLang="zh-CN" sz="2000" dirty="0" smtClean="0">
                <a:latin typeface="Times New Roman" pitchFamily="18" charset="0"/>
                <a:ea typeface="仿宋" pitchFamily="49" charset="-122"/>
              </a:rPr>
              <a:t> </a:t>
            </a:r>
            <a:r>
              <a:rPr lang="zh-CN" altLang="en-US" sz="2000" dirty="0" smtClean="0">
                <a:latin typeface="Times New Roman" pitchFamily="18" charset="0"/>
                <a:ea typeface="仿宋" pitchFamily="49" charset="-122"/>
              </a:rPr>
              <a:t>和 </a:t>
            </a:r>
            <a:r>
              <a:rPr lang="en-US" altLang="zh-CN" sz="2000" dirty="0" smtClean="0">
                <a:latin typeface="Times New Roman" pitchFamily="18" charset="0"/>
                <a:ea typeface="仿宋" pitchFamily="49" charset="-122"/>
              </a:rPr>
              <a:t>H</a:t>
            </a:r>
            <a:r>
              <a:rPr lang="en-US" altLang="zh-CN" sz="2000" baseline="-25000" dirty="0" smtClean="0">
                <a:latin typeface="Times New Roman" pitchFamily="18" charset="0"/>
                <a:ea typeface="仿宋" pitchFamily="49" charset="-122"/>
              </a:rPr>
              <a:t>2</a:t>
            </a:r>
            <a:r>
              <a:rPr lang="en-US" altLang="zh-CN" sz="2000" dirty="0" smtClean="0">
                <a:latin typeface="Times New Roman" pitchFamily="18" charset="0"/>
                <a:ea typeface="仿宋" pitchFamily="49" charset="-122"/>
              </a:rPr>
              <a:t>: </a:t>
            </a:r>
            <a:r>
              <a:rPr lang="en-US" altLang="zh-CN" sz="2000" b="1" i="1" dirty="0" smtClean="0">
                <a:latin typeface="Times New Roman" pitchFamily="18" charset="0"/>
                <a:ea typeface="仿宋" pitchFamily="49" charset="-122"/>
              </a:rPr>
              <a:t>y = </a:t>
            </a:r>
            <a:r>
              <a:rPr lang="en-US" altLang="zh-CN" sz="2000" b="1" i="1" dirty="0" err="1" smtClean="0">
                <a:latin typeface="Times New Roman" pitchFamily="18" charset="0"/>
                <a:ea typeface="仿宋" pitchFamily="49" charset="-122"/>
              </a:rPr>
              <a:t>w</a:t>
            </a:r>
            <a:r>
              <a:rPr lang="en-US" altLang="zh-CN" sz="2000" b="1" i="1" baseline="30000" dirty="0" err="1" smtClean="0">
                <a:latin typeface="Times New Roman" pitchFamily="18" charset="0"/>
                <a:ea typeface="仿宋" pitchFamily="49" charset="-122"/>
              </a:rPr>
              <a:t>T</a:t>
            </a:r>
            <a:r>
              <a:rPr lang="en-US" altLang="zh-CN" sz="2000" b="1" i="1" dirty="0" err="1" smtClean="0">
                <a:latin typeface="Times New Roman" pitchFamily="18" charset="0"/>
                <a:ea typeface="仿宋" pitchFamily="49" charset="-122"/>
              </a:rPr>
              <a:t>x</a:t>
            </a:r>
            <a:r>
              <a:rPr lang="en-US" altLang="zh-CN" sz="2000" b="1" i="1" dirty="0" smtClean="0">
                <a:latin typeface="Times New Roman" pitchFamily="18" charset="0"/>
                <a:ea typeface="仿宋" pitchFamily="49" charset="-122"/>
              </a:rPr>
              <a:t> + b= -1</a:t>
            </a:r>
            <a:r>
              <a:rPr lang="zh-CN" altLang="en-US" sz="2000" dirty="0" smtClean="0">
                <a:latin typeface="Times New Roman" pitchFamily="18" charset="0"/>
                <a:ea typeface="仿宋" pitchFamily="49" charset="-122"/>
              </a:rPr>
              <a:t>。</a:t>
            </a:r>
            <a:endParaRPr lang="en-US" altLang="zh-CN" sz="2000" dirty="0" smtClean="0">
              <a:latin typeface="Times New Roman" pitchFamily="18" charset="0"/>
              <a:ea typeface="仿宋" pitchFamily="49" charset="-122"/>
            </a:endParaRPr>
          </a:p>
          <a:p>
            <a:pPr>
              <a:lnSpc>
                <a:spcPct val="125000"/>
              </a:lnSpc>
            </a:pPr>
            <a:r>
              <a:rPr lang="zh-CN" altLang="en-US" sz="2000" dirty="0" smtClean="0">
                <a:latin typeface="Times New Roman" pitchFamily="18" charset="0"/>
                <a:ea typeface="仿宋" pitchFamily="49" charset="-122"/>
              </a:rPr>
              <a:t>需要最大化这个距离，而用</a:t>
            </a:r>
            <a:r>
              <a:rPr lang="en-US" sz="2000" b="1" dirty="0" smtClean="0">
                <a:latin typeface="Times New Roman" pitchFamily="18" charset="0"/>
                <a:ea typeface="仿宋" pitchFamily="49" charset="-122"/>
              </a:rPr>
              <a:t>w</a:t>
            </a:r>
            <a:r>
              <a:rPr lang="zh-CN" altLang="en-US" sz="2000" dirty="0" smtClean="0">
                <a:latin typeface="Times New Roman" pitchFamily="18" charset="0"/>
                <a:ea typeface="仿宋" pitchFamily="49" charset="-122"/>
              </a:rPr>
              <a:t>来表示就是</a:t>
            </a:r>
            <a:r>
              <a:rPr lang="en-US" sz="2000" dirty="0" smtClean="0">
                <a:latin typeface="Times New Roman" pitchFamily="18" charset="0"/>
                <a:ea typeface="仿宋" pitchFamily="49" charset="-122"/>
              </a:rPr>
              <a:t>H</a:t>
            </a:r>
            <a:r>
              <a:rPr lang="en-US" sz="2000" baseline="-25000" dirty="0" smtClean="0">
                <a:latin typeface="Times New Roman" pitchFamily="18" charset="0"/>
                <a:ea typeface="仿宋" pitchFamily="49" charset="-122"/>
              </a:rPr>
              <a:t>1</a:t>
            </a:r>
            <a:r>
              <a:rPr lang="en-US" sz="2000" dirty="0" smtClean="0">
                <a:latin typeface="Times New Roman" pitchFamily="18" charset="0"/>
                <a:ea typeface="仿宋" pitchFamily="49" charset="-122"/>
              </a:rPr>
              <a:t>: </a:t>
            </a:r>
            <a:r>
              <a:rPr lang="en-US" sz="2000" b="1" i="1" dirty="0" smtClean="0">
                <a:latin typeface="Times New Roman" pitchFamily="18" charset="0"/>
                <a:ea typeface="仿宋" pitchFamily="49" charset="-122"/>
              </a:rPr>
              <a:t>w</a:t>
            </a:r>
            <a:r>
              <a:rPr lang="en-US" sz="2000" b="1" i="1" baseline="-25000" dirty="0" smtClean="0">
                <a:latin typeface="Times New Roman" pitchFamily="18" charset="0"/>
                <a:ea typeface="仿宋" pitchFamily="49" charset="-122"/>
              </a:rPr>
              <a:t>1</a:t>
            </a:r>
            <a:r>
              <a:rPr lang="en-US" sz="2000" b="1" i="1" dirty="0" smtClean="0">
                <a:latin typeface="Times New Roman" pitchFamily="18" charset="0"/>
                <a:ea typeface="仿宋" pitchFamily="49" charset="-122"/>
              </a:rPr>
              <a:t>x</a:t>
            </a:r>
            <a:r>
              <a:rPr lang="en-US" sz="2000" b="1" i="1" baseline="-25000" dirty="0" smtClean="0">
                <a:latin typeface="Times New Roman" pitchFamily="18" charset="0"/>
                <a:ea typeface="仿宋" pitchFamily="49" charset="-122"/>
              </a:rPr>
              <a:t>1</a:t>
            </a:r>
            <a:r>
              <a:rPr lang="en-US" sz="2000" b="1" i="1" dirty="0" smtClean="0">
                <a:latin typeface="Times New Roman" pitchFamily="18" charset="0"/>
                <a:ea typeface="仿宋" pitchFamily="49" charset="-122"/>
              </a:rPr>
              <a:t>+w</a:t>
            </a:r>
            <a:r>
              <a:rPr lang="en-US" sz="2000" b="1" i="1" baseline="-25000" dirty="0" smtClean="0">
                <a:latin typeface="Times New Roman" pitchFamily="18" charset="0"/>
                <a:ea typeface="仿宋" pitchFamily="49" charset="-122"/>
              </a:rPr>
              <a:t>2</a:t>
            </a:r>
            <a:r>
              <a:rPr lang="en-US" sz="2000" b="1" i="1" dirty="0" smtClean="0">
                <a:latin typeface="Times New Roman" pitchFamily="18" charset="0"/>
                <a:ea typeface="仿宋" pitchFamily="49" charset="-122"/>
              </a:rPr>
              <a:t>x</a:t>
            </a:r>
            <a:r>
              <a:rPr lang="en-US" sz="2000" b="1" i="1" baseline="-25000" dirty="0" smtClean="0">
                <a:latin typeface="Times New Roman" pitchFamily="18" charset="0"/>
                <a:ea typeface="仿宋" pitchFamily="49" charset="-122"/>
              </a:rPr>
              <a:t>2</a:t>
            </a:r>
            <a:r>
              <a:rPr lang="en-US" sz="2000" b="1" i="1"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和</a:t>
            </a:r>
            <a:r>
              <a:rPr lang="en-US" sz="2000" dirty="0" smtClean="0">
                <a:latin typeface="Times New Roman" pitchFamily="18" charset="0"/>
                <a:ea typeface="仿宋" pitchFamily="49" charset="-122"/>
              </a:rPr>
              <a:t>H</a:t>
            </a:r>
            <a:r>
              <a:rPr lang="en-US" sz="2000" baseline="-25000" dirty="0" smtClean="0">
                <a:latin typeface="Times New Roman" pitchFamily="18" charset="0"/>
                <a:ea typeface="仿宋" pitchFamily="49" charset="-122"/>
              </a:rPr>
              <a:t>2</a:t>
            </a:r>
            <a:r>
              <a:rPr lang="en-US" sz="2000" dirty="0" smtClean="0">
                <a:latin typeface="Times New Roman" pitchFamily="18" charset="0"/>
                <a:ea typeface="仿宋" pitchFamily="49" charset="-122"/>
              </a:rPr>
              <a:t>: </a:t>
            </a:r>
            <a:r>
              <a:rPr lang="en-US" sz="2000" b="1" i="1" dirty="0" smtClean="0">
                <a:latin typeface="Times New Roman" pitchFamily="18" charset="0"/>
                <a:ea typeface="仿宋" pitchFamily="49" charset="-122"/>
              </a:rPr>
              <a:t>w</a:t>
            </a:r>
            <a:r>
              <a:rPr lang="en-US" sz="2000" b="1" i="1" baseline="-25000" dirty="0" smtClean="0">
                <a:latin typeface="Times New Roman" pitchFamily="18" charset="0"/>
                <a:ea typeface="仿宋" pitchFamily="49" charset="-122"/>
              </a:rPr>
              <a:t>1</a:t>
            </a:r>
            <a:r>
              <a:rPr lang="en-US" sz="2000" b="1" i="1" dirty="0" smtClean="0">
                <a:latin typeface="Times New Roman" pitchFamily="18" charset="0"/>
                <a:ea typeface="仿宋" pitchFamily="49" charset="-122"/>
              </a:rPr>
              <a:t>x</a:t>
            </a:r>
            <a:r>
              <a:rPr lang="en-US" sz="2000" b="1" i="1" baseline="-25000" dirty="0" smtClean="0">
                <a:latin typeface="Times New Roman" pitchFamily="18" charset="0"/>
                <a:ea typeface="仿宋" pitchFamily="49" charset="-122"/>
              </a:rPr>
              <a:t>1</a:t>
            </a:r>
            <a:r>
              <a:rPr lang="en-US" sz="2000" b="1" i="1" dirty="0" smtClean="0">
                <a:latin typeface="Times New Roman" pitchFamily="18" charset="0"/>
                <a:ea typeface="仿宋" pitchFamily="49" charset="-122"/>
              </a:rPr>
              <a:t>+w</a:t>
            </a:r>
            <a:r>
              <a:rPr lang="en-US" sz="2000" b="1" i="1" baseline="-25000" dirty="0" smtClean="0">
                <a:latin typeface="Times New Roman" pitchFamily="18" charset="0"/>
                <a:ea typeface="仿宋" pitchFamily="49" charset="-122"/>
              </a:rPr>
              <a:t>2</a:t>
            </a:r>
            <a:r>
              <a:rPr lang="en-US" sz="2000" b="1" i="1" dirty="0" smtClean="0">
                <a:latin typeface="Times New Roman" pitchFamily="18" charset="0"/>
                <a:ea typeface="仿宋" pitchFamily="49" charset="-122"/>
              </a:rPr>
              <a:t>x</a:t>
            </a:r>
            <a:r>
              <a:rPr lang="en-US" sz="2000" b="1" i="1" baseline="-25000" dirty="0" smtClean="0">
                <a:latin typeface="Times New Roman" pitchFamily="18" charset="0"/>
                <a:ea typeface="仿宋" pitchFamily="49" charset="-122"/>
              </a:rPr>
              <a:t>2</a:t>
            </a:r>
            <a:r>
              <a:rPr lang="en-US" sz="2000" b="1" i="1" dirty="0" smtClean="0">
                <a:latin typeface="Times New Roman" pitchFamily="18" charset="0"/>
                <a:ea typeface="仿宋" pitchFamily="49" charset="-122"/>
              </a:rPr>
              <a:t>=-1</a:t>
            </a:r>
            <a:r>
              <a:rPr lang="en-US" sz="2000" dirty="0" smtClean="0">
                <a:latin typeface="Times New Roman" pitchFamily="18" charset="0"/>
                <a:ea typeface="仿宋" pitchFamily="49" charset="-122"/>
              </a:rPr>
              <a:t>，</a:t>
            </a:r>
            <a:r>
              <a:rPr lang="zh-CN" altLang="en-US" sz="2000" dirty="0" smtClean="0">
                <a:latin typeface="Times New Roman" pitchFamily="18" charset="0"/>
                <a:ea typeface="仿宋" pitchFamily="49" charset="-122"/>
              </a:rPr>
              <a:t>那</a:t>
            </a:r>
            <a:r>
              <a:rPr lang="en-US" sz="2000" dirty="0" smtClean="0">
                <a:latin typeface="Times New Roman" pitchFamily="18" charset="0"/>
                <a:ea typeface="仿宋" pitchFamily="49" charset="-122"/>
              </a:rPr>
              <a:t>H</a:t>
            </a:r>
            <a:r>
              <a:rPr lang="en-US" sz="2000" baseline="-25000"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和</a:t>
            </a:r>
            <a:r>
              <a:rPr lang="en-US" sz="2000" dirty="0" smtClean="0">
                <a:latin typeface="Times New Roman" pitchFamily="18" charset="0"/>
                <a:ea typeface="仿宋" pitchFamily="49" charset="-122"/>
              </a:rPr>
              <a:t>H</a:t>
            </a:r>
            <a:r>
              <a:rPr lang="en-US" sz="2000" baseline="-25000" dirty="0" smtClean="0">
                <a:latin typeface="Times New Roman" pitchFamily="18" charset="0"/>
                <a:ea typeface="仿宋" pitchFamily="49" charset="-122"/>
              </a:rPr>
              <a:t>2</a:t>
            </a:r>
            <a:r>
              <a:rPr lang="zh-CN" altLang="en-US" sz="2000" dirty="0" smtClean="0">
                <a:latin typeface="Times New Roman" pitchFamily="18" charset="0"/>
                <a:ea typeface="仿宋" pitchFamily="49" charset="-122"/>
              </a:rPr>
              <a:t>的距离就是</a:t>
            </a:r>
            <a:r>
              <a:rPr lang="en-US" altLang="zh-CN" sz="2000" dirty="0" smtClean="0">
                <a:latin typeface="Times New Roman" pitchFamily="18" charset="0"/>
                <a:ea typeface="仿宋" pitchFamily="49" charset="-122"/>
              </a:rPr>
              <a:t>|1+1|/ </a:t>
            </a:r>
            <a:r>
              <a:rPr lang="en-US" sz="2000" dirty="0" err="1" smtClean="0">
                <a:latin typeface="Times New Roman" pitchFamily="18" charset="0"/>
                <a:ea typeface="仿宋" pitchFamily="49" charset="-122"/>
              </a:rPr>
              <a:t>sqrt</a:t>
            </a:r>
            <a:r>
              <a:rPr lang="en-US" sz="2000" dirty="0" smtClean="0">
                <a:latin typeface="Times New Roman" pitchFamily="18" charset="0"/>
                <a:ea typeface="仿宋" pitchFamily="49" charset="-122"/>
              </a:rPr>
              <a:t>(w</a:t>
            </a:r>
            <a:r>
              <a:rPr lang="en-US" sz="2000" baseline="-25000" dirty="0" smtClean="0">
                <a:latin typeface="Times New Roman" pitchFamily="18" charset="0"/>
                <a:ea typeface="仿宋" pitchFamily="49" charset="-122"/>
              </a:rPr>
              <a:t>1</a:t>
            </a:r>
            <a:r>
              <a:rPr lang="en-US" sz="2000" baseline="30000" dirty="0" smtClean="0">
                <a:latin typeface="Times New Roman" pitchFamily="18" charset="0"/>
                <a:ea typeface="仿宋" pitchFamily="49" charset="-122"/>
              </a:rPr>
              <a:t>2</a:t>
            </a:r>
            <a:r>
              <a:rPr lang="en-US" sz="2000" dirty="0" smtClean="0">
                <a:latin typeface="Times New Roman" pitchFamily="18" charset="0"/>
                <a:ea typeface="仿宋" pitchFamily="49" charset="-122"/>
              </a:rPr>
              <a:t>+w</a:t>
            </a:r>
            <a:r>
              <a:rPr lang="en-US" sz="2000" baseline="-25000" dirty="0" smtClean="0">
                <a:latin typeface="Times New Roman" pitchFamily="18" charset="0"/>
                <a:ea typeface="仿宋" pitchFamily="49" charset="-122"/>
              </a:rPr>
              <a:t>1</a:t>
            </a:r>
            <a:r>
              <a:rPr lang="en-US" sz="2000" baseline="30000" dirty="0" smtClean="0">
                <a:latin typeface="Times New Roman" pitchFamily="18" charset="0"/>
                <a:ea typeface="仿宋" pitchFamily="49" charset="-122"/>
              </a:rPr>
              <a:t>2</a:t>
            </a:r>
            <a:r>
              <a:rPr lang="en-US" sz="2000" dirty="0" smtClean="0">
                <a:latin typeface="Times New Roman" pitchFamily="18" charset="0"/>
                <a:ea typeface="仿宋" pitchFamily="49" charset="-122"/>
              </a:rPr>
              <a:t>)=2/||</a:t>
            </a:r>
            <a:r>
              <a:rPr lang="en-US" sz="2000" b="1" dirty="0" smtClean="0">
                <a:latin typeface="Times New Roman" pitchFamily="18" charset="0"/>
                <a:ea typeface="仿宋" pitchFamily="49" charset="-122"/>
              </a:rPr>
              <a:t>w</a:t>
            </a:r>
            <a:r>
              <a:rPr lang="en-US" sz="2000" dirty="0" smtClean="0">
                <a:latin typeface="Times New Roman" pitchFamily="18" charset="0"/>
                <a:ea typeface="仿宋" pitchFamily="49" charset="-122"/>
              </a:rPr>
              <a:t>||。</a:t>
            </a:r>
            <a:r>
              <a:rPr lang="zh-CN" altLang="en-US" sz="2000" dirty="0" smtClean="0">
                <a:latin typeface="Times New Roman" pitchFamily="18" charset="0"/>
                <a:ea typeface="仿宋" pitchFamily="49" charset="-122"/>
              </a:rPr>
              <a:t>也就是</a:t>
            </a:r>
            <a:r>
              <a:rPr lang="en-US" sz="2000" dirty="0" smtClean="0">
                <a:latin typeface="Times New Roman" pitchFamily="18" charset="0"/>
                <a:ea typeface="仿宋" pitchFamily="49" charset="-122"/>
              </a:rPr>
              <a:t>w</a:t>
            </a:r>
            <a:r>
              <a:rPr lang="zh-CN" altLang="en-US" sz="2000" dirty="0" smtClean="0">
                <a:latin typeface="Times New Roman" pitchFamily="18" charset="0"/>
                <a:ea typeface="仿宋" pitchFamily="49" charset="-122"/>
              </a:rPr>
              <a:t>的模的倒数的两倍。也就是说，</a:t>
            </a:r>
            <a:r>
              <a:rPr lang="zh-CN" altLang="en-US" sz="2000" b="1" dirty="0" smtClean="0">
                <a:latin typeface="Times New Roman" pitchFamily="18" charset="0"/>
                <a:ea typeface="仿宋" pitchFamily="49" charset="-122"/>
              </a:rPr>
              <a:t>我们需要最大化</a:t>
            </a:r>
            <a:r>
              <a:rPr lang="en-US" sz="2000" b="1" dirty="0" smtClean="0">
                <a:latin typeface="Times New Roman" pitchFamily="18" charset="0"/>
                <a:ea typeface="仿宋" pitchFamily="49" charset="-122"/>
              </a:rPr>
              <a:t>margin=2/||w||</a:t>
            </a:r>
            <a:r>
              <a:rPr lang="en-US" sz="2000" dirty="0" smtClean="0">
                <a:latin typeface="Times New Roman" pitchFamily="18" charset="0"/>
                <a:ea typeface="仿宋" pitchFamily="49" charset="-122"/>
              </a:rPr>
              <a:t>，</a:t>
            </a:r>
            <a:r>
              <a:rPr lang="zh-CN" altLang="en-US" sz="2000" dirty="0" smtClean="0">
                <a:latin typeface="Times New Roman" pitchFamily="18" charset="0"/>
                <a:ea typeface="仿宋" pitchFamily="49" charset="-122"/>
              </a:rPr>
              <a:t>为了最大化这个距离，我们</a:t>
            </a:r>
            <a:r>
              <a:rPr lang="zh-CN" altLang="en-US" sz="2000" dirty="0" smtClean="0">
                <a:solidFill>
                  <a:srgbClr val="C00000"/>
                </a:solidFill>
                <a:latin typeface="Times New Roman" pitchFamily="18" charset="0"/>
                <a:ea typeface="仿宋" pitchFamily="49" charset="-122"/>
              </a:rPr>
              <a:t>应该最小化</a:t>
            </a:r>
            <a:r>
              <a:rPr lang="en-US" altLang="zh-CN" sz="2000" dirty="0" smtClean="0">
                <a:solidFill>
                  <a:srgbClr val="C00000"/>
                </a:solidFill>
                <a:latin typeface="Times New Roman" pitchFamily="18" charset="0"/>
                <a:ea typeface="仿宋" pitchFamily="49" charset="-122"/>
              </a:rPr>
              <a:t>||</a:t>
            </a:r>
            <a:r>
              <a:rPr lang="en-US" sz="2000" b="1" dirty="0" smtClean="0">
                <a:solidFill>
                  <a:srgbClr val="C00000"/>
                </a:solidFill>
                <a:latin typeface="Times New Roman" pitchFamily="18" charset="0"/>
                <a:ea typeface="仿宋" pitchFamily="49" charset="-122"/>
              </a:rPr>
              <a:t>w</a:t>
            </a:r>
            <a:r>
              <a:rPr lang="en-US" sz="2000" dirty="0" smtClean="0">
                <a:solidFill>
                  <a:srgbClr val="C00000"/>
                </a:solidFill>
                <a:latin typeface="Times New Roman" pitchFamily="18" charset="0"/>
                <a:ea typeface="仿宋" pitchFamily="49" charset="-122"/>
              </a:rPr>
              <a:t>||</a:t>
            </a:r>
            <a:r>
              <a:rPr lang="zh-CN" altLang="en-US" sz="2000" dirty="0" smtClean="0">
                <a:latin typeface="Times New Roman" pitchFamily="18" charset="0"/>
                <a:ea typeface="仿宋" pitchFamily="49" charset="-122"/>
              </a:rPr>
              <a:t>。</a:t>
            </a:r>
            <a:endParaRPr lang="en-US" altLang="zh-CN" sz="2000" dirty="0" smtClean="0">
              <a:latin typeface="Times New Roman" pitchFamily="18" charset="0"/>
              <a:ea typeface="仿宋" pitchFamily="49" charset="-122"/>
            </a:endParaRPr>
          </a:p>
          <a:p>
            <a:endParaRPr lang="zh-CN" altLang="en-US" dirty="0" smtClean="0">
              <a:latin typeface="Times New Roman" pitchFamily="18" charset="0"/>
              <a:ea typeface="仿宋" pitchFamily="49" charset="-122"/>
            </a:endParaRPr>
          </a:p>
          <a:p>
            <a:endParaRPr lang="zh-CN" altLang="en-US" dirty="0" smtClean="0"/>
          </a:p>
        </p:txBody>
      </p:sp>
      <p:pic>
        <p:nvPicPr>
          <p:cNvPr id="6" name="Picture 2"/>
          <p:cNvPicPr>
            <a:picLocks noChangeAspect="1" noChangeArrowheads="1"/>
          </p:cNvPicPr>
          <p:nvPr/>
        </p:nvPicPr>
        <p:blipFill>
          <a:blip r:embed="rId2" cstate="print"/>
          <a:srcRect/>
          <a:stretch>
            <a:fillRect/>
          </a:stretch>
        </p:blipFill>
        <p:spPr bwMode="auto">
          <a:xfrm>
            <a:off x="571472" y="0"/>
            <a:ext cx="2214577" cy="1168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latin typeface="+mn-ea"/>
                <a:ea typeface="+mn-ea"/>
              </a:rPr>
              <a:t>SVM</a:t>
            </a:r>
            <a:r>
              <a:rPr lang="zh-CN" altLang="en-US" dirty="0" smtClean="0">
                <a:latin typeface="+mn-ea"/>
                <a:ea typeface="+mn-ea"/>
              </a:rPr>
              <a:t>理论</a:t>
            </a:r>
            <a:endParaRPr lang="zh-CN" altLang="en-US" dirty="0">
              <a:latin typeface="+mn-ea"/>
              <a:ea typeface="+mn-ea"/>
            </a:endParaRPr>
          </a:p>
        </p:txBody>
      </p:sp>
      <p:sp>
        <p:nvSpPr>
          <p:cNvPr id="5" name="TextBox 4"/>
          <p:cNvSpPr txBox="1"/>
          <p:nvPr/>
        </p:nvSpPr>
        <p:spPr>
          <a:xfrm>
            <a:off x="785786" y="1500174"/>
            <a:ext cx="7286676" cy="2292935"/>
          </a:xfrm>
          <a:prstGeom prst="rect">
            <a:avLst/>
          </a:prstGeom>
          <a:noFill/>
        </p:spPr>
        <p:txBody>
          <a:bodyPr wrap="square" rtlCol="0">
            <a:spAutoFit/>
          </a:bodyPr>
          <a:lstStyle/>
          <a:p>
            <a:pPr>
              <a:lnSpc>
                <a:spcPct val="125000"/>
              </a:lnSpc>
            </a:pPr>
            <a:r>
              <a:rPr lang="zh-CN" altLang="en-US" dirty="0" smtClean="0">
                <a:latin typeface="Times New Roman" pitchFamily="18" charset="0"/>
                <a:ea typeface="仿宋" pitchFamily="49" charset="-122"/>
              </a:rPr>
              <a:t>         </a:t>
            </a:r>
            <a:r>
              <a:rPr lang="zh-CN" altLang="en-US" sz="2000" dirty="0" smtClean="0">
                <a:latin typeface="Times New Roman" pitchFamily="18" charset="0"/>
                <a:ea typeface="仿宋" pitchFamily="49" charset="-122"/>
              </a:rPr>
              <a:t>对于任何一个正样本</a:t>
            </a:r>
            <a:r>
              <a:rPr lang="en-US" altLang="zh-CN" sz="2000" dirty="0" err="1" smtClean="0">
                <a:latin typeface="Times New Roman" pitchFamily="18" charset="0"/>
                <a:ea typeface="仿宋" pitchFamily="49" charset="-122"/>
              </a:rPr>
              <a:t>y</a:t>
            </a:r>
            <a:r>
              <a:rPr lang="en-US" altLang="zh-CN" sz="2000" baseline="-25000" dirty="0" err="1" smtClean="0">
                <a:latin typeface="Times New Roman" pitchFamily="18" charset="0"/>
                <a:ea typeface="仿宋" pitchFamily="49" charset="-122"/>
              </a:rPr>
              <a:t>i</a:t>
            </a:r>
            <a:r>
              <a:rPr lang="en-US" altLang="zh-CN" sz="2000"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，它都要处于</a:t>
            </a:r>
            <a:r>
              <a:rPr lang="en-US" altLang="zh-CN" sz="2000" dirty="0" smtClean="0">
                <a:latin typeface="Times New Roman" pitchFamily="18" charset="0"/>
                <a:ea typeface="仿宋" pitchFamily="49" charset="-122"/>
              </a:rPr>
              <a:t>H</a:t>
            </a:r>
            <a:r>
              <a:rPr lang="en-US" altLang="zh-CN" sz="2000" baseline="-25000" dirty="0" smtClean="0">
                <a:latin typeface="Times New Roman" pitchFamily="18" charset="0"/>
                <a:ea typeface="仿宋" pitchFamily="49" charset="-122"/>
              </a:rPr>
              <a:t>1</a:t>
            </a:r>
            <a:r>
              <a:rPr lang="zh-CN" altLang="en-US" sz="2000" dirty="0" smtClean="0">
                <a:latin typeface="Times New Roman" pitchFamily="18" charset="0"/>
                <a:ea typeface="仿宋" pitchFamily="49" charset="-122"/>
              </a:rPr>
              <a:t>的右边，也就是要保证：</a:t>
            </a:r>
            <a:r>
              <a:rPr lang="en-US" altLang="zh-CN" sz="2000" b="1" i="1" dirty="0" smtClean="0">
                <a:latin typeface="Times New Roman" pitchFamily="18" charset="0"/>
                <a:ea typeface="仿宋" pitchFamily="49" charset="-122"/>
              </a:rPr>
              <a:t>y= </a:t>
            </a:r>
            <a:r>
              <a:rPr lang="en-US" altLang="zh-CN" sz="2000" b="1" i="1" dirty="0" err="1" smtClean="0">
                <a:latin typeface="Times New Roman" pitchFamily="18" charset="0"/>
                <a:ea typeface="仿宋" pitchFamily="49" charset="-122"/>
              </a:rPr>
              <a:t>w</a:t>
            </a:r>
            <a:r>
              <a:rPr lang="en-US" altLang="zh-CN" sz="2000" b="1" i="1" baseline="30000" dirty="0" err="1" smtClean="0">
                <a:latin typeface="Times New Roman" pitchFamily="18" charset="0"/>
                <a:ea typeface="仿宋" pitchFamily="49" charset="-122"/>
              </a:rPr>
              <a:t>T</a:t>
            </a:r>
            <a:r>
              <a:rPr lang="en-US" altLang="zh-CN" sz="2000" b="1" i="1" dirty="0" err="1" smtClean="0">
                <a:latin typeface="Times New Roman" pitchFamily="18" charset="0"/>
                <a:ea typeface="仿宋" pitchFamily="49" charset="-122"/>
              </a:rPr>
              <a:t>x</a:t>
            </a:r>
            <a:r>
              <a:rPr lang="en-US" altLang="zh-CN" sz="2000" b="1" i="1" dirty="0" smtClean="0">
                <a:latin typeface="Times New Roman" pitchFamily="18" charset="0"/>
                <a:ea typeface="仿宋" pitchFamily="49" charset="-122"/>
              </a:rPr>
              <a:t>+ b </a:t>
            </a:r>
            <a:r>
              <a:rPr lang="en-US" altLang="zh-CN" sz="2000" dirty="0" smtClean="0">
                <a:latin typeface="Times New Roman" pitchFamily="18" charset="0"/>
                <a:ea typeface="仿宋" pitchFamily="49" charset="-122"/>
              </a:rPr>
              <a:t>&gt;= +1</a:t>
            </a:r>
            <a:r>
              <a:rPr lang="zh-CN" altLang="en-US" sz="2000" dirty="0" smtClean="0">
                <a:latin typeface="Times New Roman" pitchFamily="18" charset="0"/>
                <a:ea typeface="仿宋" pitchFamily="49" charset="-122"/>
              </a:rPr>
              <a:t>。对于任何一个负样本</a:t>
            </a:r>
            <a:r>
              <a:rPr lang="en-US" altLang="zh-CN" sz="2000" dirty="0" err="1" smtClean="0">
                <a:latin typeface="Times New Roman" pitchFamily="18" charset="0"/>
                <a:ea typeface="仿宋" pitchFamily="49" charset="-122"/>
              </a:rPr>
              <a:t>y</a:t>
            </a:r>
            <a:r>
              <a:rPr lang="en-US" altLang="zh-CN" sz="2000" baseline="-25000" dirty="0" err="1" smtClean="0">
                <a:latin typeface="Times New Roman" pitchFamily="18" charset="0"/>
                <a:ea typeface="仿宋" pitchFamily="49" charset="-122"/>
              </a:rPr>
              <a:t>i</a:t>
            </a:r>
            <a:r>
              <a:rPr lang="en-US" altLang="zh-CN" sz="2000" dirty="0" smtClean="0">
                <a:latin typeface="Times New Roman" pitchFamily="18" charset="0"/>
                <a:ea typeface="仿宋" pitchFamily="49" charset="-122"/>
              </a:rPr>
              <a:t>= -1</a:t>
            </a:r>
            <a:r>
              <a:rPr lang="zh-CN" altLang="en-US" sz="2000" dirty="0" smtClean="0">
                <a:latin typeface="Times New Roman" pitchFamily="18" charset="0"/>
                <a:ea typeface="仿宋" pitchFamily="49" charset="-122"/>
              </a:rPr>
              <a:t>，它都要处于</a:t>
            </a:r>
            <a:r>
              <a:rPr lang="en-US" altLang="zh-CN" sz="2000" dirty="0" smtClean="0">
                <a:latin typeface="Times New Roman" pitchFamily="18" charset="0"/>
                <a:ea typeface="仿宋" pitchFamily="49" charset="-122"/>
              </a:rPr>
              <a:t>H</a:t>
            </a:r>
            <a:r>
              <a:rPr lang="en-US" altLang="zh-CN" sz="2000" baseline="-25000" dirty="0" smtClean="0">
                <a:latin typeface="Times New Roman" pitchFamily="18" charset="0"/>
                <a:ea typeface="仿宋" pitchFamily="49" charset="-122"/>
              </a:rPr>
              <a:t>2</a:t>
            </a:r>
            <a:r>
              <a:rPr lang="zh-CN" altLang="en-US" sz="2000" dirty="0" smtClean="0">
                <a:latin typeface="Times New Roman" pitchFamily="18" charset="0"/>
                <a:ea typeface="仿宋" pitchFamily="49" charset="-122"/>
              </a:rPr>
              <a:t>的左边，也就是要保证：</a:t>
            </a:r>
            <a:r>
              <a:rPr lang="en-US" altLang="zh-CN" sz="2000" b="1" i="1" dirty="0" smtClean="0">
                <a:latin typeface="Times New Roman" pitchFamily="18" charset="0"/>
                <a:ea typeface="仿宋" pitchFamily="49" charset="-122"/>
              </a:rPr>
              <a:t>y = </a:t>
            </a:r>
            <a:r>
              <a:rPr lang="en-US" altLang="zh-CN" sz="2000" b="1" i="1" dirty="0" err="1" smtClean="0">
                <a:latin typeface="Times New Roman" pitchFamily="18" charset="0"/>
                <a:ea typeface="仿宋" pitchFamily="49" charset="-122"/>
              </a:rPr>
              <a:t>w</a:t>
            </a:r>
            <a:r>
              <a:rPr lang="en-US" altLang="zh-CN" sz="2000" b="1" i="1" baseline="30000" dirty="0" err="1" smtClean="0">
                <a:latin typeface="Times New Roman" pitchFamily="18" charset="0"/>
                <a:ea typeface="仿宋" pitchFamily="49" charset="-122"/>
              </a:rPr>
              <a:t>T</a:t>
            </a:r>
            <a:r>
              <a:rPr lang="en-US" altLang="zh-CN" sz="2000" b="1" i="1" dirty="0" err="1" smtClean="0">
                <a:latin typeface="Times New Roman" pitchFamily="18" charset="0"/>
                <a:ea typeface="仿宋" pitchFamily="49" charset="-122"/>
              </a:rPr>
              <a:t>x</a:t>
            </a:r>
            <a:r>
              <a:rPr lang="en-US" altLang="zh-CN" sz="2000" b="1" i="1" dirty="0" smtClean="0">
                <a:latin typeface="Times New Roman" pitchFamily="18" charset="0"/>
                <a:ea typeface="仿宋" pitchFamily="49" charset="-122"/>
              </a:rPr>
              <a:t> + b </a:t>
            </a:r>
            <a:r>
              <a:rPr lang="en-US" altLang="zh-CN" sz="2000" dirty="0" smtClean="0">
                <a:latin typeface="Times New Roman" pitchFamily="18" charset="0"/>
                <a:ea typeface="仿宋" pitchFamily="49" charset="-122"/>
              </a:rPr>
              <a:t>&lt;= -1</a:t>
            </a:r>
            <a:r>
              <a:rPr lang="zh-CN" altLang="en-US" sz="2000" dirty="0" smtClean="0">
                <a:latin typeface="Times New Roman" pitchFamily="18" charset="0"/>
                <a:ea typeface="仿宋" pitchFamily="49" charset="-122"/>
              </a:rPr>
              <a:t>。这两个约束，其实可以合并成同一个式子：</a:t>
            </a:r>
            <a:r>
              <a:rPr lang="en-US" altLang="zh-CN" sz="2000" dirty="0" err="1" smtClean="0">
                <a:latin typeface="Times New Roman" pitchFamily="18" charset="0"/>
                <a:ea typeface="仿宋" pitchFamily="49" charset="-122"/>
              </a:rPr>
              <a:t>y</a:t>
            </a:r>
            <a:r>
              <a:rPr lang="en-US" altLang="zh-CN" sz="2000" baseline="-25000" dirty="0" err="1" smtClean="0">
                <a:latin typeface="Times New Roman" pitchFamily="18" charset="0"/>
                <a:ea typeface="仿宋" pitchFamily="49" charset="-122"/>
              </a:rPr>
              <a:t>i</a:t>
            </a:r>
            <a:r>
              <a:rPr lang="zh-CN" altLang="en-US" sz="2000" dirty="0" smtClean="0">
                <a:latin typeface="Times New Roman" pitchFamily="18" charset="0"/>
                <a:ea typeface="仿宋" pitchFamily="49" charset="-122"/>
              </a:rPr>
              <a:t> </a:t>
            </a:r>
            <a:r>
              <a:rPr lang="en-US" altLang="zh-CN" sz="2000" dirty="0" smtClean="0">
                <a:latin typeface="Times New Roman" pitchFamily="18" charset="0"/>
                <a:ea typeface="仿宋" pitchFamily="49" charset="-122"/>
              </a:rPr>
              <a:t>(</a:t>
            </a:r>
            <a:r>
              <a:rPr lang="en-US" altLang="zh-CN" sz="2000" dirty="0" err="1" smtClean="0">
                <a:latin typeface="Times New Roman" pitchFamily="18" charset="0"/>
                <a:ea typeface="仿宋" pitchFamily="49" charset="-122"/>
              </a:rPr>
              <a:t>w</a:t>
            </a:r>
            <a:r>
              <a:rPr lang="en-US" altLang="zh-CN" sz="2000" baseline="30000" dirty="0" err="1" smtClean="0">
                <a:latin typeface="Times New Roman" pitchFamily="18" charset="0"/>
                <a:ea typeface="仿宋" pitchFamily="49" charset="-122"/>
              </a:rPr>
              <a:t>T</a:t>
            </a:r>
            <a:r>
              <a:rPr lang="en-US" altLang="zh-CN" sz="2000" dirty="0" err="1" smtClean="0">
                <a:latin typeface="Times New Roman" pitchFamily="18" charset="0"/>
                <a:ea typeface="仿宋" pitchFamily="49" charset="-122"/>
              </a:rPr>
              <a:t>x</a:t>
            </a:r>
            <a:r>
              <a:rPr lang="en-US" altLang="zh-CN" sz="2000" baseline="-25000" dirty="0" err="1" smtClean="0">
                <a:latin typeface="Times New Roman" pitchFamily="18" charset="0"/>
                <a:ea typeface="仿宋" pitchFamily="49" charset="-122"/>
              </a:rPr>
              <a:t>i</a:t>
            </a:r>
            <a:r>
              <a:rPr lang="zh-CN" altLang="en-US" sz="2000" dirty="0" smtClean="0">
                <a:latin typeface="Times New Roman" pitchFamily="18" charset="0"/>
                <a:ea typeface="仿宋" pitchFamily="49" charset="-122"/>
              </a:rPr>
              <a:t> </a:t>
            </a:r>
            <a:r>
              <a:rPr lang="en-US" altLang="zh-CN" sz="2000" dirty="0" smtClean="0">
                <a:latin typeface="Times New Roman" pitchFamily="18" charset="0"/>
                <a:ea typeface="仿宋" pitchFamily="49" charset="-122"/>
              </a:rPr>
              <a:t>+ b)&gt;=1</a:t>
            </a:r>
            <a:r>
              <a:rPr lang="zh-CN" altLang="en-US" sz="2000" dirty="0" smtClean="0">
                <a:latin typeface="Times New Roman" pitchFamily="18" charset="0"/>
                <a:ea typeface="仿宋" pitchFamily="49" charset="-122"/>
              </a:rPr>
              <a:t>。</a:t>
            </a:r>
            <a:endParaRPr lang="en-US" altLang="zh-CN" sz="2000" dirty="0" smtClean="0">
              <a:latin typeface="Times New Roman" pitchFamily="18" charset="0"/>
              <a:ea typeface="仿宋" pitchFamily="49" charset="-122"/>
            </a:endParaRPr>
          </a:p>
          <a:p>
            <a:pPr>
              <a:lnSpc>
                <a:spcPct val="125000"/>
              </a:lnSpc>
            </a:pPr>
            <a:r>
              <a:rPr lang="zh-CN" altLang="en-US" sz="2000" dirty="0" smtClean="0">
                <a:latin typeface="Times New Roman" pitchFamily="18" charset="0"/>
                <a:ea typeface="仿宋" pitchFamily="49" charset="-122"/>
              </a:rPr>
              <a:t>于是，问题就变成：</a:t>
            </a:r>
          </a:p>
          <a:p>
            <a:endParaRPr lang="zh-CN" altLang="en-US" dirty="0" smtClean="0"/>
          </a:p>
        </p:txBody>
      </p:sp>
      <p:pic>
        <p:nvPicPr>
          <p:cNvPr id="3074" name="Picture 2"/>
          <p:cNvPicPr>
            <a:picLocks noChangeAspect="1" noChangeArrowheads="1"/>
          </p:cNvPicPr>
          <p:nvPr/>
        </p:nvPicPr>
        <p:blipFill>
          <a:blip r:embed="rId2"/>
          <a:srcRect/>
          <a:stretch>
            <a:fillRect/>
          </a:stretch>
        </p:blipFill>
        <p:spPr bwMode="auto">
          <a:xfrm>
            <a:off x="1428728" y="3571876"/>
            <a:ext cx="3114675" cy="1209675"/>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4714876" y="4214818"/>
            <a:ext cx="4197128"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22105</TotalTime>
  <Words>1969</Words>
  <PresentationFormat>全屏显示(4:3)</PresentationFormat>
  <Paragraphs>133</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SVM理论、模型及应用</vt:lpstr>
      <vt:lpstr>大纲</vt:lpstr>
      <vt:lpstr>SVM简介</vt:lpstr>
      <vt:lpstr>SVM理论</vt:lpstr>
      <vt:lpstr>SVM理论</vt:lpstr>
      <vt:lpstr>SVM理论</vt:lpstr>
      <vt:lpstr>SVM理论</vt:lpstr>
      <vt:lpstr>SVM理论</vt:lpstr>
      <vt:lpstr>SVM理论</vt:lpstr>
      <vt:lpstr>SVM理论</vt:lpstr>
      <vt:lpstr>SVM理论</vt:lpstr>
      <vt:lpstr>SVM算法</vt:lpstr>
      <vt:lpstr>SVM算法</vt:lpstr>
      <vt:lpstr>SVM算法</vt:lpstr>
      <vt:lpstr>SVM算法</vt:lpstr>
      <vt:lpstr>SVM算法</vt:lpstr>
      <vt:lpstr>SVM算法</vt:lpstr>
      <vt:lpstr>SVM算法</vt:lpstr>
      <vt:lpstr>SVM算法</vt:lpstr>
      <vt:lpstr>SVM算法</vt:lpstr>
      <vt:lpstr>SVM算法</vt:lpstr>
      <vt:lpstr>SVM算法</vt:lpstr>
      <vt:lpstr>SVM应用</vt:lpstr>
      <vt:lpstr>SVM应用</vt:lpstr>
      <vt:lpstr>SVM应用</vt:lpstr>
      <vt:lpstr>SVM应用</vt:lpstr>
      <vt:lpstr>SVM应用</vt:lpstr>
      <vt:lpstr>幻灯片 28</vt:lpstr>
      <vt:lpstr>幻灯片 29</vt:lpstr>
      <vt:lpstr>幻灯片 30</vt:lpstr>
      <vt:lpstr>幻灯片 31</vt:lpstr>
      <vt:lpstr>幻灯片 32</vt:lpstr>
      <vt:lpstr>幻灯片 33</vt:lpstr>
      <vt:lpstr>SVM应用</vt:lpstr>
      <vt:lpstr>SVM应用</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SVM理论、模型及应用</dc:title>
  <dc:creator>Administrator</dc:creator>
  <cp:lastModifiedBy>Windows 用户</cp:lastModifiedBy>
  <cp:revision>101</cp:revision>
  <dcterms:created xsi:type="dcterms:W3CDTF">2018-09-26T10:56:33Z</dcterms:created>
  <dcterms:modified xsi:type="dcterms:W3CDTF">2018-10-22T09:54:12Z</dcterms:modified>
</cp:coreProperties>
</file>