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75" r:id="rId4"/>
    <p:sldId id="276" r:id="rId5"/>
    <p:sldId id="292" r:id="rId6"/>
    <p:sldId id="282" r:id="rId7"/>
    <p:sldId id="280" r:id="rId8"/>
    <p:sldId id="258" r:id="rId9"/>
    <p:sldId id="261" r:id="rId10"/>
    <p:sldId id="281" r:id="rId11"/>
    <p:sldId id="287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83" r:id="rId21"/>
    <p:sldId id="271" r:id="rId22"/>
    <p:sldId id="272" r:id="rId23"/>
    <p:sldId id="284" r:id="rId24"/>
    <p:sldId id="285" r:id="rId25"/>
    <p:sldId id="286" r:id="rId26"/>
    <p:sldId id="288" r:id="rId27"/>
    <p:sldId id="274" r:id="rId28"/>
    <p:sldId id="260" r:id="rId29"/>
    <p:sldId id="289" r:id="rId30"/>
    <p:sldId id="290" r:id="rId31"/>
    <p:sldId id="291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524FA-39CF-4607-B602-B819F941BDDB}" type="datetimeFigureOut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A263C-D963-47C9-B380-169DE6608B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A75BD-B393-45BB-A59E-A78C6FBCAE53}" type="datetime1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94211-5EE6-431D-8D31-E6794F2DF940}" type="datetime1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FEA2-89B8-4A57-9DC5-FFDDEB6980F6}" type="datetime1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99FF-059D-488A-89FE-54FF42D688F9}" type="datetime1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340CE-2ED6-4440-917D-F5E568793457}" type="datetime1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86AF-E932-4EEE-A306-11098798F454}" type="datetime1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455E-8372-48CB-81A0-3E73D698C843}" type="datetime1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5BA7-F63F-4B8C-852C-AC46674BB592}" type="datetime1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B971-4A91-48E3-AD74-102626A4AEA5}" type="datetime1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F6DB-5AC4-40DF-91A6-517E7E088CEC}" type="datetime1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2228-C414-42B1-BB97-3FD32B495B2E}" type="datetime1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EC4D7-2EBE-45AD-A617-58B96EF3239C}" type="datetime1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48431-962D-4406-8303-A1CDB85D8D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How to Enforcing Modularity </a:t>
            </a:r>
            <a:r>
              <a:rPr lang="en-US" altLang="zh-CN" b="1" dirty="0"/>
              <a:t>with </a:t>
            </a:r>
            <a:r>
              <a:rPr lang="en-US" altLang="zh-CN" i="1" dirty="0" smtClean="0"/>
              <a:t/>
            </a:r>
            <a:br>
              <a:rPr lang="en-US" altLang="zh-CN" i="1" dirty="0" smtClean="0"/>
            </a:br>
            <a:r>
              <a:rPr lang="en-US" altLang="zh-CN" b="1" dirty="0" err="1" smtClean="0"/>
              <a:t>Virtualizing</a:t>
            </a:r>
            <a:r>
              <a:rPr lang="en-US" altLang="zh-CN" b="1" dirty="0" smtClean="0"/>
              <a:t> Memory?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100514"/>
            <a:ext cx="6400800" cy="2257444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Prof. Zhang Gang</a:t>
            </a:r>
          </a:p>
          <a:p>
            <a:r>
              <a:rPr lang="en-US" altLang="zh-CN" dirty="0" smtClean="0"/>
              <a:t>The Department of Computer Science &amp; Technology TJRAC, China</a:t>
            </a:r>
          </a:p>
          <a:p>
            <a:r>
              <a:rPr lang="en-US" altLang="zh-CN" dirty="0" smtClean="0"/>
              <a:t>gzhang@tju.edu.cn</a:t>
            </a:r>
          </a:p>
          <a:p>
            <a:r>
              <a:rPr lang="en-US" altLang="zh-CN" dirty="0" smtClean="0"/>
              <a:t>2016.11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How to translate a virtual address to a physical address? 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altLang="zh-CN" dirty="0"/>
              <a:t>A </a:t>
            </a:r>
            <a:r>
              <a:rPr lang="en-US" altLang="zh-CN" dirty="0" smtClean="0"/>
              <a:t>efficient </a:t>
            </a:r>
            <a:r>
              <a:rPr lang="en-US" altLang="zh-CN" dirty="0"/>
              <a:t>way of translation is using a </a:t>
            </a:r>
            <a:r>
              <a:rPr lang="en-US" altLang="zh-CN" b="1" i="1" dirty="0"/>
              <a:t>page map</a:t>
            </a:r>
            <a:r>
              <a:rPr lang="en-US" altLang="zh-CN" i="1" dirty="0" smtClean="0"/>
              <a:t>.</a:t>
            </a:r>
          </a:p>
          <a:p>
            <a:r>
              <a:rPr lang="en-US" altLang="zh-CN" i="1" dirty="0" smtClean="0"/>
              <a:t>The </a:t>
            </a:r>
            <a:r>
              <a:rPr lang="en-US" altLang="zh-CN" b="1" i="1" dirty="0"/>
              <a:t>page map </a:t>
            </a:r>
            <a:r>
              <a:rPr lang="en-US" altLang="zh-CN" i="1" dirty="0"/>
              <a:t>is an array </a:t>
            </a:r>
            <a:r>
              <a:rPr lang="en-US" altLang="zh-CN" i="1" dirty="0" smtClean="0"/>
              <a:t>of </a:t>
            </a:r>
            <a:r>
              <a:rPr lang="en-US" altLang="zh-CN" dirty="0" smtClean="0"/>
              <a:t>page </a:t>
            </a:r>
            <a:r>
              <a:rPr lang="en-US" altLang="zh-CN" dirty="0"/>
              <a:t>map entries. </a:t>
            </a:r>
            <a:endParaRPr lang="en-US" altLang="zh-CN" dirty="0" smtClean="0"/>
          </a:p>
          <a:p>
            <a:r>
              <a:rPr lang="en-US" altLang="zh-CN" dirty="0"/>
              <a:t>Each entry translates </a:t>
            </a:r>
            <a:r>
              <a:rPr lang="en-US" altLang="zh-CN" dirty="0" smtClean="0"/>
              <a:t>a </a:t>
            </a:r>
            <a:r>
              <a:rPr lang="en-US" altLang="zh-CN" b="1" i="1" dirty="0" smtClean="0"/>
              <a:t>page</a:t>
            </a:r>
            <a:r>
              <a:rPr lang="en-US" altLang="zh-CN" i="1" dirty="0" smtClean="0"/>
              <a:t> </a:t>
            </a:r>
            <a:r>
              <a:rPr lang="en-US" altLang="zh-CN" i="1" dirty="0"/>
              <a:t>to </a:t>
            </a:r>
            <a:r>
              <a:rPr lang="en-US" altLang="zh-CN" i="1" dirty="0" smtClean="0"/>
              <a:t>a </a:t>
            </a:r>
            <a:r>
              <a:rPr lang="en-US" altLang="zh-CN" b="1" i="1" dirty="0" smtClean="0"/>
              <a:t>block</a:t>
            </a:r>
            <a:r>
              <a:rPr lang="en-US" altLang="zh-CN" i="1" dirty="0" smtClean="0"/>
              <a:t> </a:t>
            </a:r>
            <a:r>
              <a:rPr lang="en-US" altLang="zh-CN" i="1" dirty="0"/>
              <a:t>which holds the page.</a:t>
            </a:r>
            <a:endParaRPr lang="en-US" altLang="zh-CN" dirty="0" smtClean="0"/>
          </a:p>
          <a:p>
            <a:r>
              <a:rPr lang="en-US" altLang="zh-CN" dirty="0" smtClean="0"/>
              <a:t>A fixed-sized range of contiguous bytes of virtual addresses, called a </a:t>
            </a:r>
            <a:r>
              <a:rPr lang="en-US" altLang="zh-CN" b="1" i="1" dirty="0" smtClean="0"/>
              <a:t>page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How to translate a virtual address to a physical address? 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 </a:t>
            </a:r>
            <a:r>
              <a:rPr lang="en-US" altLang="zh-CN" dirty="0"/>
              <a:t>range of physical addresses, called a </a:t>
            </a:r>
            <a:r>
              <a:rPr lang="en-US" altLang="zh-CN" b="1" i="1" dirty="0" smtClean="0"/>
              <a:t>block</a:t>
            </a:r>
          </a:p>
          <a:p>
            <a:r>
              <a:rPr lang="en-US" altLang="zh-CN" dirty="0" smtClean="0"/>
              <a:t>We can think of a </a:t>
            </a:r>
            <a:r>
              <a:rPr lang="en-US" altLang="zh-CN" i="1" dirty="0" smtClean="0"/>
              <a:t>block as the </a:t>
            </a:r>
            <a:r>
              <a:rPr lang="en-US" altLang="zh-CN" b="1" dirty="0" smtClean="0"/>
              <a:t>container</a:t>
            </a:r>
            <a:r>
              <a:rPr lang="en-US" altLang="zh-CN" dirty="0" smtClean="0"/>
              <a:t> of a page.</a:t>
            </a:r>
            <a:endParaRPr lang="en-US" altLang="zh-CN" b="1" i="1" dirty="0" smtClean="0"/>
          </a:p>
          <a:p>
            <a:r>
              <a:rPr lang="en-US" altLang="zh-CN" dirty="0" smtClean="0"/>
              <a:t>The memory manager maintains </a:t>
            </a:r>
            <a:r>
              <a:rPr lang="en-US" altLang="zh-CN" b="1" dirty="0" smtClean="0"/>
              <a:t>a single page map</a:t>
            </a:r>
          </a:p>
          <a:p>
            <a:r>
              <a:rPr lang="en-US" altLang="zh-CN" dirty="0" smtClean="0"/>
              <a:t>So that all threads </a:t>
            </a:r>
            <a:r>
              <a:rPr lang="en-US" altLang="zh-CN" b="1" dirty="0" smtClean="0"/>
              <a:t>share the single virtual address space</a:t>
            </a:r>
            <a:r>
              <a:rPr lang="en-US" altLang="zh-CN" dirty="0" smtClean="0"/>
              <a:t>, as before.</a:t>
            </a:r>
          </a:p>
          <a:p>
            <a:r>
              <a:rPr lang="en-US" altLang="zh-CN" dirty="0" smtClean="0"/>
              <a:t>The threads issue virtual addresses when reading and writing to memory. </a:t>
            </a:r>
            <a:endParaRPr lang="en-US" altLang="zh-CN" i="1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How to translate a virtual address to a physical address?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/>
          <a:lstStyle/>
          <a:p>
            <a:r>
              <a:rPr lang="en-US" altLang="zh-CN" dirty="0"/>
              <a:t>With this organization, </a:t>
            </a:r>
            <a:r>
              <a:rPr lang="en-US" altLang="zh-CN" dirty="0" smtClean="0"/>
              <a:t>the memory that threads </a:t>
            </a:r>
            <a:r>
              <a:rPr lang="en-US" altLang="zh-CN" dirty="0"/>
              <a:t>see </a:t>
            </a:r>
            <a:r>
              <a:rPr lang="en-US" altLang="zh-CN" b="1" dirty="0"/>
              <a:t>as a set </a:t>
            </a:r>
            <a:r>
              <a:rPr lang="en-US" altLang="zh-CN" b="1" dirty="0" smtClean="0"/>
              <a:t>of contiguous </a:t>
            </a:r>
            <a:r>
              <a:rPr lang="en-US" altLang="zh-CN" b="1" dirty="0"/>
              <a:t>pages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A virtual address </a:t>
            </a:r>
            <a:r>
              <a:rPr lang="en-US" altLang="zh-CN" dirty="0" smtClean="0"/>
              <a:t>consist of two </a:t>
            </a:r>
            <a:r>
              <a:rPr lang="en-US" altLang="zh-CN" dirty="0"/>
              <a:t>parts: </a:t>
            </a:r>
            <a:endParaRPr lang="en-US" altLang="zh-CN" dirty="0" smtClean="0"/>
          </a:p>
          <a:p>
            <a:pPr lvl="1"/>
            <a:r>
              <a:rPr lang="en-US" altLang="zh-CN" sz="3200" dirty="0" smtClean="0"/>
              <a:t>a </a:t>
            </a:r>
            <a:r>
              <a:rPr lang="en-US" altLang="zh-CN" sz="3200" dirty="0"/>
              <a:t>page number </a:t>
            </a:r>
            <a:endParaRPr lang="en-US" altLang="zh-CN" sz="3200" dirty="0" smtClean="0"/>
          </a:p>
          <a:p>
            <a:pPr lvl="1"/>
            <a:r>
              <a:rPr lang="en-US" altLang="zh-CN" sz="3200" dirty="0" smtClean="0"/>
              <a:t>a </a:t>
            </a:r>
            <a:r>
              <a:rPr lang="en-US" altLang="zh-CN" sz="3200" dirty="0"/>
              <a:t>byte offset within that </a:t>
            </a:r>
            <a:r>
              <a:rPr lang="en-US" altLang="zh-CN" sz="3200" dirty="0" smtClean="0"/>
              <a:t>page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How to translate a virtual address to a physical address? 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86412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Physical memory is </a:t>
            </a:r>
            <a:r>
              <a:rPr lang="en-US" altLang="zh-CN" dirty="0" smtClean="0"/>
              <a:t>a </a:t>
            </a:r>
            <a:r>
              <a:rPr lang="en-US" altLang="zh-CN" dirty="0"/>
              <a:t>contiguous set of blocks, holding pages, </a:t>
            </a:r>
            <a:r>
              <a:rPr lang="en-US" altLang="zh-CN" b="1" dirty="0" smtClean="0"/>
              <a:t>but the </a:t>
            </a:r>
            <a:r>
              <a:rPr lang="en-US" altLang="zh-CN" b="1" dirty="0"/>
              <a:t>pages don’t have to be contiguous in physical </a:t>
            </a:r>
            <a:r>
              <a:rPr lang="en-US" altLang="zh-CN" b="1" dirty="0" smtClean="0"/>
              <a:t>memory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block </a:t>
            </a:r>
            <a:r>
              <a:rPr lang="en-US" altLang="zh-CN" dirty="0"/>
              <a:t>0 may hold page </a:t>
            </a:r>
            <a:r>
              <a:rPr lang="en-US" altLang="zh-CN" dirty="0" smtClean="0"/>
              <a:t>100</a:t>
            </a:r>
          </a:p>
          <a:p>
            <a:pPr lvl="1"/>
            <a:r>
              <a:rPr lang="en-US" altLang="zh-CN" dirty="0" smtClean="0"/>
              <a:t>block </a:t>
            </a:r>
            <a:r>
              <a:rPr lang="en-US" altLang="zh-CN" dirty="0"/>
              <a:t>1 may hold page 2, etc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A physical address can be viewed as having also two parts: </a:t>
            </a:r>
          </a:p>
          <a:p>
            <a:pPr lvl="1"/>
            <a:r>
              <a:rPr lang="en-US" altLang="zh-CN" sz="3000" b="1" dirty="0" smtClean="0"/>
              <a:t>a block number </a:t>
            </a:r>
            <a:r>
              <a:rPr lang="en-US" altLang="zh-CN" sz="3000" dirty="0" smtClean="0"/>
              <a:t>that uniquely identifies a block of memory</a:t>
            </a:r>
          </a:p>
          <a:p>
            <a:pPr lvl="1"/>
            <a:r>
              <a:rPr lang="en-US" altLang="zh-CN" sz="3000" b="1" dirty="0" smtClean="0"/>
              <a:t>an offset </a:t>
            </a:r>
            <a:r>
              <a:rPr lang="en-US" altLang="zh-CN" sz="3000" dirty="0" smtClean="0"/>
              <a:t>that identifies a byte within that block</a:t>
            </a:r>
            <a:endParaRPr lang="zh-CN" altLang="en-US" sz="3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How to translate a virtual address to a physical address?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401080" cy="3500462"/>
          </a:xfrm>
        </p:spPr>
        <p:txBody>
          <a:bodyPr>
            <a:normAutofit/>
          </a:bodyPr>
          <a:lstStyle/>
          <a:p>
            <a:r>
              <a:rPr lang="en-US" altLang="zh-CN" dirty="0"/>
              <a:t>Translating a virtual address to a physical address is now a two-step process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1. translates the page number to a </a:t>
            </a:r>
            <a:r>
              <a:rPr lang="en-US" altLang="zh-CN" b="1" dirty="0" smtClean="0"/>
              <a:t>block number </a:t>
            </a:r>
            <a:r>
              <a:rPr lang="en-US" altLang="zh-CN" dirty="0" smtClean="0"/>
              <a:t>that holds that page</a:t>
            </a:r>
          </a:p>
          <a:p>
            <a:pPr lvl="1"/>
            <a:r>
              <a:rPr lang="en-US" altLang="zh-CN" dirty="0" smtClean="0"/>
              <a:t>2. computes the physical address by concatenating the block number with the </a:t>
            </a:r>
            <a:r>
              <a:rPr lang="en-US" altLang="zh-CN" b="1" dirty="0" smtClean="0"/>
              <a:t>byte offset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4714884"/>
            <a:ext cx="8792369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How to translate a virtual address to a physical address?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3382955"/>
          </a:xfrm>
        </p:spPr>
        <p:txBody>
          <a:bodyPr/>
          <a:lstStyle/>
          <a:p>
            <a:r>
              <a:rPr lang="en-US" altLang="zh-CN" dirty="0"/>
              <a:t>The simplest implementation of a page map is an </a:t>
            </a:r>
            <a:r>
              <a:rPr lang="en-US" altLang="zh-CN" dirty="0" smtClean="0"/>
              <a:t>array implementation</a:t>
            </a:r>
            <a:r>
              <a:rPr lang="en-US" altLang="zh-CN" dirty="0"/>
              <a:t>, often called a </a:t>
            </a:r>
            <a:r>
              <a:rPr lang="en-US" altLang="zh-CN" i="1" dirty="0"/>
              <a:t>page table.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352675"/>
            <a:ext cx="7072362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How to translate a virtual address to a physical address?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401080" cy="521497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How to storing the page table that used by virtual memory manager? </a:t>
            </a:r>
          </a:p>
          <a:p>
            <a:r>
              <a:rPr lang="en-US" altLang="zh-CN" dirty="0" smtClean="0"/>
              <a:t>In </a:t>
            </a:r>
            <a:r>
              <a:rPr lang="en-US" altLang="zh-CN" dirty="0"/>
              <a:t>the usual </a:t>
            </a:r>
            <a:r>
              <a:rPr lang="en-US" altLang="zh-CN" dirty="0" smtClean="0"/>
              <a:t>implementation </a:t>
            </a:r>
          </a:p>
          <a:p>
            <a:pPr lvl="1"/>
            <a:r>
              <a:rPr lang="en-US" altLang="zh-CN" dirty="0" smtClean="0"/>
              <a:t>the </a:t>
            </a:r>
            <a:r>
              <a:rPr lang="en-US" altLang="zh-CN" dirty="0"/>
              <a:t>page table is stored </a:t>
            </a:r>
            <a:r>
              <a:rPr lang="en-US" altLang="zh-CN" dirty="0" smtClean="0"/>
              <a:t>in </a:t>
            </a:r>
            <a:r>
              <a:rPr lang="en-US" altLang="zh-CN" dirty="0"/>
              <a:t>the same physical memory that holds the </a:t>
            </a:r>
            <a:r>
              <a:rPr lang="en-US" altLang="zh-CN" dirty="0" smtClean="0"/>
              <a:t>pages </a:t>
            </a:r>
          </a:p>
          <a:p>
            <a:pPr lvl="1"/>
            <a:r>
              <a:rPr lang="en-US" altLang="zh-CN" dirty="0" smtClean="0"/>
              <a:t>the </a:t>
            </a:r>
            <a:r>
              <a:rPr lang="en-US" altLang="zh-CN" i="1" dirty="0"/>
              <a:t>physical address of the base of </a:t>
            </a:r>
            <a:r>
              <a:rPr lang="en-US" altLang="zh-CN" i="1" dirty="0" smtClean="0"/>
              <a:t>the </a:t>
            </a:r>
            <a:r>
              <a:rPr lang="en-US" altLang="zh-CN" dirty="0" smtClean="0"/>
              <a:t>page </a:t>
            </a:r>
            <a:r>
              <a:rPr lang="en-US" altLang="zh-CN" dirty="0"/>
              <a:t>map is stored in a reserved processor </a:t>
            </a:r>
            <a:r>
              <a:rPr lang="en-US" altLang="zh-CN" dirty="0" smtClean="0"/>
              <a:t>register</a:t>
            </a:r>
          </a:p>
          <a:p>
            <a:pPr lvl="2"/>
            <a:r>
              <a:rPr lang="en-US" altLang="zh-CN" sz="2800" dirty="0" smtClean="0"/>
              <a:t>typically </a:t>
            </a:r>
            <a:r>
              <a:rPr lang="en-US" altLang="zh-CN" sz="2800" dirty="0"/>
              <a:t>named the </a:t>
            </a:r>
            <a:r>
              <a:rPr lang="en-US" altLang="zh-CN" sz="2800" b="1" i="1" dirty="0" smtClean="0"/>
              <a:t>Page Map Address Register</a:t>
            </a:r>
            <a:endParaRPr lang="zh-CN" altLang="en-US" sz="2800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How to translate a virtual address to a physical address?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r>
              <a:rPr lang="en-US" altLang="zh-CN" dirty="0"/>
              <a:t>To ensure that user-level threads </a:t>
            </a:r>
            <a:r>
              <a:rPr lang="en-US" altLang="zh-CN" b="1" dirty="0"/>
              <a:t>cannot change translation directly </a:t>
            </a:r>
            <a:r>
              <a:rPr lang="en-US" altLang="zh-CN" dirty="0"/>
              <a:t>and </a:t>
            </a:r>
            <a:r>
              <a:rPr lang="en-US" altLang="zh-CN" b="1" dirty="0"/>
              <a:t>break </a:t>
            </a:r>
            <a:r>
              <a:rPr lang="en-US" altLang="zh-CN" b="1" dirty="0" smtClean="0"/>
              <a:t>hard modularity</a:t>
            </a:r>
          </a:p>
          <a:p>
            <a:r>
              <a:rPr lang="en-US" altLang="zh-CN" b="1" dirty="0" smtClean="0"/>
              <a:t>Page Map Address Register </a:t>
            </a:r>
            <a:r>
              <a:rPr lang="en-US" altLang="zh-CN" dirty="0" smtClean="0"/>
              <a:t>be allow to write by its threads only </a:t>
            </a:r>
            <a:r>
              <a:rPr lang="en-US" altLang="zh-CN" dirty="0"/>
              <a:t>in </a:t>
            </a:r>
            <a:r>
              <a:rPr lang="en-US" altLang="zh-CN" dirty="0" smtClean="0"/>
              <a:t>kernel mode </a:t>
            </a:r>
          </a:p>
          <a:p>
            <a:r>
              <a:rPr lang="en-US" altLang="zh-CN" dirty="0" smtClean="0"/>
              <a:t>The </a:t>
            </a:r>
            <a:r>
              <a:rPr lang="en-US" altLang="zh-CN" b="1" dirty="0" smtClean="0"/>
              <a:t>page table </a:t>
            </a:r>
            <a:r>
              <a:rPr lang="en-US" altLang="zh-CN" dirty="0" smtClean="0"/>
              <a:t>be allow to modify directly by the kernel only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828949"/>
            <a:ext cx="6357982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How to translate a virtual address to a physical address?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543956" cy="5072098"/>
          </a:xfrm>
        </p:spPr>
        <p:txBody>
          <a:bodyPr>
            <a:normAutofit/>
          </a:bodyPr>
          <a:lstStyle/>
          <a:p>
            <a:r>
              <a:rPr lang="en-US" altLang="zh-CN" dirty="0"/>
              <a:t>The kernel </a:t>
            </a:r>
            <a:r>
              <a:rPr lang="en-US" altLang="zh-CN" dirty="0" smtClean="0"/>
              <a:t>has allocated </a:t>
            </a:r>
            <a:r>
              <a:rPr lang="en-US" altLang="zh-CN" dirty="0"/>
              <a:t>a page map in physical memory at address </a:t>
            </a:r>
            <a:r>
              <a:rPr lang="en-US" altLang="zh-CN" dirty="0" smtClean="0"/>
              <a:t>0</a:t>
            </a:r>
          </a:p>
          <a:p>
            <a:pPr lvl="1"/>
            <a:r>
              <a:rPr lang="en-US" altLang="zh-CN" dirty="0"/>
              <a:t>block 100 contains page 12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block </a:t>
            </a:r>
            <a:r>
              <a:rPr lang="en-US" altLang="zh-CN" dirty="0"/>
              <a:t>500 </a:t>
            </a:r>
            <a:r>
              <a:rPr lang="en-US" altLang="zh-CN" dirty="0" smtClean="0"/>
              <a:t>contains page </a:t>
            </a:r>
            <a:r>
              <a:rPr lang="en-US" altLang="zh-CN" dirty="0"/>
              <a:t>13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85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The basic abstracts of interface for virtual memory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n-US" altLang="zh-CN" i="1" dirty="0"/>
              <a:t>id ←</a:t>
            </a:r>
            <a:r>
              <a:rPr lang="en-US" altLang="zh-CN" b="1" i="1" dirty="0"/>
              <a:t>CREATE_ADDRESS_SPACE ()</a:t>
            </a:r>
            <a:r>
              <a:rPr lang="en-US" altLang="zh-CN" i="1" dirty="0"/>
              <a:t>: create a new address </a:t>
            </a:r>
            <a:r>
              <a:rPr lang="en-US" altLang="zh-CN" i="1" dirty="0" smtClean="0"/>
              <a:t>space </a:t>
            </a:r>
          </a:p>
          <a:p>
            <a:pPr lvl="1"/>
            <a:r>
              <a:rPr lang="en-US" altLang="zh-CN" sz="3200" i="1" dirty="0" smtClean="0"/>
              <a:t>This </a:t>
            </a:r>
            <a:r>
              <a:rPr lang="en-US" altLang="zh-CN" sz="3200" i="1" dirty="0"/>
              <a:t>address space </a:t>
            </a:r>
            <a:r>
              <a:rPr lang="en-US" altLang="zh-CN" sz="3200" i="1" dirty="0" smtClean="0"/>
              <a:t>is </a:t>
            </a:r>
            <a:r>
              <a:rPr lang="en-US" altLang="zh-CN" sz="3200" b="1" dirty="0" smtClean="0"/>
              <a:t>empty</a:t>
            </a:r>
            <a:r>
              <a:rPr lang="en-US" altLang="zh-CN" sz="3200" dirty="0"/>
              <a:t>, meaning that none of its virtual pages are mapped to real memory</a:t>
            </a:r>
            <a:r>
              <a:rPr lang="en-US" altLang="zh-CN" sz="3200" dirty="0" smtClean="0"/>
              <a:t>. </a:t>
            </a:r>
          </a:p>
          <a:p>
            <a:pPr lvl="1"/>
            <a:r>
              <a:rPr lang="en-US" altLang="zh-CN" sz="3200" dirty="0" smtClean="0"/>
              <a:t>CREATE_ADDRESS_SPACE </a:t>
            </a:r>
            <a:r>
              <a:rPr lang="en-US" altLang="zh-CN" sz="3200" dirty="0"/>
              <a:t>returns an identifier for that address space</a:t>
            </a:r>
            <a:r>
              <a:rPr lang="en-US" altLang="zh-CN" sz="3200" dirty="0" smtClean="0"/>
              <a:t>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Contents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Review</a:t>
            </a:r>
          </a:p>
          <a:p>
            <a:r>
              <a:rPr lang="en-US" altLang="zh-CN" b="1" dirty="0" smtClean="0"/>
              <a:t>Enforcing modularity with threads and address spaces</a:t>
            </a:r>
          </a:p>
          <a:p>
            <a:r>
              <a:rPr lang="en-US" altLang="zh-CN" b="1" dirty="0" smtClean="0"/>
              <a:t>Virtual memory</a:t>
            </a:r>
          </a:p>
          <a:p>
            <a:r>
              <a:rPr lang="en-US" altLang="zh-CN" b="1" dirty="0" smtClean="0"/>
              <a:t>How to translate a virtual address to a physical address?</a:t>
            </a:r>
          </a:p>
          <a:p>
            <a:r>
              <a:rPr lang="en-US" altLang="zh-CN" b="1" dirty="0" smtClean="0"/>
              <a:t>Virtual address space</a:t>
            </a:r>
          </a:p>
          <a:p>
            <a:r>
              <a:rPr lang="en-US" altLang="zh-CN" b="1" dirty="0" smtClean="0"/>
              <a:t>The use of several address spaces</a:t>
            </a:r>
          </a:p>
          <a:p>
            <a:r>
              <a:rPr lang="en-US" altLang="zh-CN" b="1" dirty="0" smtClean="0"/>
              <a:t>The advances of using virtual address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The basic abstracts of interface for virtual memory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n-US" altLang="zh-CN" i="1" dirty="0" smtClean="0"/>
              <a:t>block </a:t>
            </a:r>
            <a:r>
              <a:rPr lang="en-US" altLang="zh-CN" i="1" dirty="0"/>
              <a:t>← </a:t>
            </a:r>
            <a:r>
              <a:rPr lang="en-US" altLang="zh-CN" b="1" i="1" dirty="0"/>
              <a:t>ALLOCATE_BLOCK ()</a:t>
            </a:r>
            <a:r>
              <a:rPr lang="en-US" altLang="zh-CN" i="1" dirty="0"/>
              <a:t>: ask the memory manager for a block of </a:t>
            </a:r>
            <a:r>
              <a:rPr lang="en-US" altLang="zh-CN" i="1" dirty="0" smtClean="0"/>
              <a:t>memory </a:t>
            </a:r>
          </a:p>
          <a:p>
            <a:pPr lvl="1"/>
            <a:r>
              <a:rPr lang="en-US" altLang="zh-CN" sz="3200" i="1" dirty="0" smtClean="0"/>
              <a:t>The </a:t>
            </a:r>
            <a:r>
              <a:rPr lang="en-US" altLang="zh-CN" sz="3200" dirty="0" smtClean="0"/>
              <a:t>manager </a:t>
            </a:r>
            <a:r>
              <a:rPr lang="en-US" altLang="zh-CN" sz="3200" dirty="0"/>
              <a:t>attempts to </a:t>
            </a:r>
            <a:r>
              <a:rPr lang="en-US" altLang="zh-CN" sz="3200" b="1" dirty="0"/>
              <a:t>allocate a block </a:t>
            </a:r>
            <a:r>
              <a:rPr lang="en-US" altLang="zh-CN" sz="3200" dirty="0"/>
              <a:t>that is </a:t>
            </a:r>
            <a:r>
              <a:rPr lang="en-US" altLang="zh-CN" sz="3200" b="1" dirty="0"/>
              <a:t>not in use</a:t>
            </a:r>
            <a:r>
              <a:rPr lang="en-US" altLang="zh-CN" sz="3200" dirty="0"/>
              <a:t>. </a:t>
            </a:r>
            <a:endParaRPr lang="en-US" altLang="zh-CN" sz="3200" dirty="0" smtClean="0"/>
          </a:p>
          <a:p>
            <a:pPr lvl="1"/>
            <a:r>
              <a:rPr lang="en-US" altLang="zh-CN" sz="3200" dirty="0" smtClean="0"/>
              <a:t>ALLOCATE_BLOCK returns the physical address of the block.</a:t>
            </a:r>
            <a:endParaRPr lang="zh-CN" altLang="en-US" sz="3200" dirty="0" smtClean="0"/>
          </a:p>
          <a:p>
            <a:pPr lvl="1"/>
            <a:r>
              <a:rPr lang="en-US" altLang="zh-CN" sz="3200" dirty="0" smtClean="0"/>
              <a:t>If </a:t>
            </a:r>
            <a:r>
              <a:rPr lang="en-US" altLang="zh-CN" sz="3200" dirty="0"/>
              <a:t>there are no free blocks</a:t>
            </a:r>
            <a:r>
              <a:rPr lang="en-US" altLang="zh-CN" sz="3200" dirty="0" smtClean="0"/>
              <a:t>, the </a:t>
            </a:r>
            <a:r>
              <a:rPr lang="en-US" altLang="zh-CN" sz="3200" dirty="0"/>
              <a:t>request fails. </a:t>
            </a:r>
            <a:endParaRPr lang="en-US" altLang="zh-CN" sz="32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The basic abstracts of interface for virtual memory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/>
          </a:bodyPr>
          <a:lstStyle/>
          <a:p>
            <a:r>
              <a:rPr lang="en-US" altLang="zh-CN" b="1" dirty="0"/>
              <a:t>MAP (</a:t>
            </a:r>
            <a:r>
              <a:rPr lang="en-US" altLang="zh-CN" b="1" i="1" dirty="0"/>
              <a:t>id, block, </a:t>
            </a:r>
            <a:r>
              <a:rPr lang="en-US" altLang="zh-CN" b="1" i="1" dirty="0" err="1"/>
              <a:t>page_number</a:t>
            </a:r>
            <a:r>
              <a:rPr lang="en-US" altLang="zh-CN" b="1" i="1" dirty="0"/>
              <a:t>, permission)</a:t>
            </a:r>
            <a:r>
              <a:rPr lang="en-US" altLang="zh-CN" i="1" dirty="0"/>
              <a:t>: put a block into id’s address space. </a:t>
            </a:r>
            <a:endParaRPr lang="en-US" altLang="zh-CN" i="1" dirty="0" smtClean="0"/>
          </a:p>
          <a:p>
            <a:r>
              <a:rPr lang="en-US" altLang="zh-CN" b="1" dirty="0" smtClean="0"/>
              <a:t>MAP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maps </a:t>
            </a:r>
            <a:r>
              <a:rPr lang="en-US" altLang="zh-CN" dirty="0"/>
              <a:t>the physical address </a:t>
            </a:r>
            <a:r>
              <a:rPr lang="en-US" altLang="zh-CN" i="1" dirty="0"/>
              <a:t>block to virtual </a:t>
            </a:r>
            <a:r>
              <a:rPr lang="en-US" altLang="zh-CN" i="1" dirty="0" smtClean="0"/>
              <a:t>page </a:t>
            </a:r>
            <a:r>
              <a:rPr lang="en-US" altLang="zh-CN" i="1" dirty="0"/>
              <a:t>with </a:t>
            </a:r>
            <a:r>
              <a:rPr lang="en-US" altLang="zh-CN" i="1" dirty="0" smtClean="0"/>
              <a:t>permissions. </a:t>
            </a:r>
          </a:p>
          <a:p>
            <a:r>
              <a:rPr lang="en-US" altLang="zh-CN" i="1" dirty="0" smtClean="0"/>
              <a:t>The </a:t>
            </a:r>
            <a:r>
              <a:rPr lang="en-US" altLang="zh-CN" i="1" dirty="0"/>
              <a:t>memory manager allocates an entry in the page map for </a:t>
            </a:r>
            <a:r>
              <a:rPr lang="en-US" altLang="zh-CN" i="1" dirty="0" smtClean="0"/>
              <a:t>address </a:t>
            </a:r>
            <a:r>
              <a:rPr lang="en-US" altLang="zh-CN" dirty="0" smtClean="0"/>
              <a:t>space </a:t>
            </a:r>
            <a:r>
              <a:rPr lang="en-US" altLang="zh-CN" i="1" dirty="0">
                <a:solidFill>
                  <a:srgbClr val="0070C0"/>
                </a:solidFill>
              </a:rPr>
              <a:t>id</a:t>
            </a:r>
            <a:r>
              <a:rPr lang="en-US" altLang="zh-CN" i="1" dirty="0"/>
              <a:t>, mapping the virtual page </a:t>
            </a:r>
            <a:r>
              <a:rPr lang="en-US" altLang="zh-CN" i="1" dirty="0" err="1">
                <a:solidFill>
                  <a:srgbClr val="0070C0"/>
                </a:solidFill>
              </a:rPr>
              <a:t>page_numbe</a:t>
            </a:r>
            <a:r>
              <a:rPr lang="en-US" altLang="zh-CN" i="1" dirty="0" err="1"/>
              <a:t>r</a:t>
            </a:r>
            <a:r>
              <a:rPr lang="en-US" altLang="zh-CN" i="1" dirty="0"/>
              <a:t> to block </a:t>
            </a:r>
            <a:r>
              <a:rPr lang="en-US" altLang="zh-CN" i="1" dirty="0" err="1">
                <a:solidFill>
                  <a:srgbClr val="0070C0"/>
                </a:solidFill>
              </a:rPr>
              <a:t>block</a:t>
            </a:r>
            <a:r>
              <a:rPr lang="en-US" altLang="zh-CN" i="1" dirty="0"/>
              <a:t>, and setting </a:t>
            </a:r>
            <a:r>
              <a:rPr lang="en-US" altLang="zh-CN" i="1" dirty="0" smtClean="0"/>
              <a:t>the </a:t>
            </a:r>
            <a:r>
              <a:rPr lang="en-US" altLang="zh-CN" dirty="0" smtClean="0"/>
              <a:t>page’s </a:t>
            </a:r>
            <a:r>
              <a:rPr lang="en-US" altLang="zh-CN" dirty="0"/>
              <a:t>permissions to </a:t>
            </a:r>
            <a:r>
              <a:rPr lang="en-US" altLang="zh-CN" i="1" dirty="0">
                <a:solidFill>
                  <a:srgbClr val="0070C0"/>
                </a:solidFill>
              </a:rPr>
              <a:t>permission</a:t>
            </a:r>
            <a:r>
              <a:rPr lang="en-US" altLang="zh-CN" i="1" dirty="0"/>
              <a:t>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The basic abstracts of interface for virtual memory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UNMAP (</a:t>
            </a:r>
            <a:r>
              <a:rPr lang="en-US" altLang="zh-CN" b="1" i="1" dirty="0"/>
              <a:t>id, </a:t>
            </a:r>
            <a:r>
              <a:rPr lang="en-US" altLang="zh-CN" b="1" i="1" dirty="0" err="1"/>
              <a:t>page_number</a:t>
            </a:r>
            <a:r>
              <a:rPr lang="en-US" altLang="zh-CN" b="1" i="1" dirty="0"/>
              <a:t>)</a:t>
            </a:r>
            <a:r>
              <a:rPr lang="en-US" altLang="zh-CN" i="1" dirty="0"/>
              <a:t>: remove the entry for </a:t>
            </a:r>
            <a:r>
              <a:rPr lang="en-US" altLang="zh-CN" i="1" dirty="0" err="1">
                <a:solidFill>
                  <a:srgbClr val="0070C0"/>
                </a:solidFill>
              </a:rPr>
              <a:t>page_number</a:t>
            </a:r>
            <a:r>
              <a:rPr lang="en-US" altLang="zh-CN" i="1" dirty="0"/>
              <a:t> from the page map </a:t>
            </a:r>
            <a:r>
              <a:rPr lang="en-US" altLang="zh-CN" i="1" dirty="0" smtClean="0"/>
              <a:t>so </a:t>
            </a:r>
            <a:r>
              <a:rPr lang="en-US" altLang="zh-CN" dirty="0" smtClean="0"/>
              <a:t>that </a:t>
            </a:r>
            <a:r>
              <a:rPr lang="en-US" altLang="zh-CN" dirty="0"/>
              <a:t>threads have no access to that page and its associated block. </a:t>
            </a:r>
            <a:endParaRPr lang="en-US" altLang="zh-CN" dirty="0" smtClean="0"/>
          </a:p>
          <a:p>
            <a:pPr lvl="1"/>
            <a:r>
              <a:rPr lang="en-US" altLang="zh-CN" sz="3200" dirty="0" smtClean="0"/>
              <a:t>An instruction that </a:t>
            </a:r>
            <a:r>
              <a:rPr lang="en-US" altLang="zh-CN" sz="3200" dirty="0"/>
              <a:t>refers to a page that has been deleted is an illegal instruction</a:t>
            </a:r>
            <a:r>
              <a:rPr lang="en-US" altLang="zh-CN" sz="3200" dirty="0" smtClean="0"/>
              <a:t>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The basic abstracts of interface for virtual memory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/>
          <a:lstStyle/>
          <a:p>
            <a:r>
              <a:rPr lang="en-US" altLang="zh-CN" b="1" dirty="0" smtClean="0"/>
              <a:t>FREE_BLOCK </a:t>
            </a:r>
            <a:r>
              <a:rPr lang="en-US" altLang="zh-CN" b="1" dirty="0"/>
              <a:t>(</a:t>
            </a:r>
            <a:r>
              <a:rPr lang="en-US" altLang="zh-CN" b="1" i="1" dirty="0"/>
              <a:t>block)</a:t>
            </a:r>
            <a:r>
              <a:rPr lang="en-US" altLang="zh-CN" i="1" dirty="0"/>
              <a:t>: add the </a:t>
            </a:r>
            <a:r>
              <a:rPr lang="en-US" altLang="zh-CN" i="1" dirty="0" smtClean="0"/>
              <a:t>block </a:t>
            </a:r>
            <a:r>
              <a:rPr lang="en-US" altLang="zh-CN" i="1" dirty="0"/>
              <a:t>to the list of free memory blocks</a:t>
            </a:r>
            <a:r>
              <a:rPr lang="en-US" altLang="zh-CN" i="1" dirty="0" smtClean="0"/>
              <a:t>.</a:t>
            </a:r>
          </a:p>
          <a:p>
            <a:r>
              <a:rPr lang="en-US" altLang="zh-CN" b="1" dirty="0" smtClean="0"/>
              <a:t>DELETE_ADDRESS_SPACE (</a:t>
            </a:r>
            <a:r>
              <a:rPr lang="en-US" altLang="zh-CN" b="1" i="1" dirty="0" smtClean="0"/>
              <a:t>id)</a:t>
            </a:r>
            <a:r>
              <a:rPr lang="en-US" altLang="zh-CN" i="1" dirty="0" smtClean="0"/>
              <a:t>: destroy an address space. </a:t>
            </a:r>
          </a:p>
          <a:p>
            <a:pPr lvl="1"/>
            <a:r>
              <a:rPr lang="en-US" altLang="zh-CN" sz="3200" i="1" dirty="0" smtClean="0"/>
              <a:t>The memory manager frees </a:t>
            </a:r>
            <a:r>
              <a:rPr lang="en-US" altLang="zh-CN" sz="3200" dirty="0" smtClean="0"/>
              <a:t>the page map and its blocks of address space </a:t>
            </a:r>
            <a:r>
              <a:rPr lang="en-US" altLang="zh-CN" sz="3200" i="1" dirty="0" smtClean="0">
                <a:solidFill>
                  <a:srgbClr val="0070C0"/>
                </a:solidFill>
              </a:rPr>
              <a:t>id</a:t>
            </a:r>
            <a:r>
              <a:rPr lang="en-US" altLang="zh-CN" sz="3200" i="1" dirty="0" smtClean="0"/>
              <a:t>.</a:t>
            </a:r>
            <a:endParaRPr lang="zh-CN" altLang="en-US" sz="32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The basic abstracts of interface for virtual memory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Using this interface, a thread may allocate its own address space or share its address space with other threads.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US" altLang="zh-CN" b="1" dirty="0" smtClean="0"/>
              <a:t>Virtual address space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 virtual address space is a </a:t>
            </a:r>
            <a:r>
              <a:rPr lang="en-US" altLang="zh-CN" b="1" dirty="0" smtClean="0"/>
              <a:t>thread’s domain </a:t>
            </a:r>
            <a:r>
              <a:rPr lang="en-US" altLang="zh-CN" dirty="0" smtClean="0"/>
              <a:t>and the page map defines how it resides in physical memory. </a:t>
            </a:r>
          </a:p>
          <a:p>
            <a:r>
              <a:rPr lang="en-US" altLang="zh-CN" b="1" dirty="0" smtClean="0"/>
              <a:t>Thus the kernel doesn’t have to maintain a separate domain table with domain registers. </a:t>
            </a:r>
          </a:p>
          <a:p>
            <a:pPr lvl="1"/>
            <a:r>
              <a:rPr lang="en-US" altLang="zh-CN" sz="3200" b="1" dirty="0" smtClean="0"/>
              <a:t>If</a:t>
            </a:r>
            <a:r>
              <a:rPr lang="en-US" altLang="zh-CN" sz="3200" dirty="0" smtClean="0"/>
              <a:t> a physical block doesn’t appear in an address space’s page map</a:t>
            </a:r>
          </a:p>
          <a:p>
            <a:pPr lvl="1"/>
            <a:r>
              <a:rPr lang="en-US" altLang="zh-CN" sz="3200" b="1" dirty="0" smtClean="0"/>
              <a:t>then</a:t>
            </a:r>
            <a:r>
              <a:rPr lang="en-US" altLang="zh-CN" sz="3200" dirty="0" smtClean="0"/>
              <a:t> the thread cannot make a reference to that physical block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4357694"/>
            <a:ext cx="892422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857256"/>
          </a:xfrm>
        </p:spPr>
        <p:txBody>
          <a:bodyPr/>
          <a:lstStyle/>
          <a:p>
            <a:r>
              <a:rPr lang="en-US" altLang="zh-CN" b="1" dirty="0" smtClean="0"/>
              <a:t>Virtual address space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5794"/>
            <a:ext cx="8472518" cy="585789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If a physical block </a:t>
            </a:r>
            <a:r>
              <a:rPr lang="en-US" altLang="zh-CN" b="1" dirty="0" smtClean="0"/>
              <a:t>appears in two page maps</a:t>
            </a:r>
            <a:r>
              <a:rPr lang="en-US" altLang="zh-CN" dirty="0" smtClean="0"/>
              <a:t>, then threads in both address spaces can make references to that physical block</a:t>
            </a:r>
          </a:p>
          <a:p>
            <a:pPr lvl="1"/>
            <a:r>
              <a:rPr lang="en-US" altLang="zh-CN" dirty="0" smtClean="0"/>
              <a:t>which </a:t>
            </a:r>
            <a:r>
              <a:rPr lang="en-US" altLang="zh-CN" b="1" dirty="0" smtClean="0"/>
              <a:t>allows sharing</a:t>
            </a:r>
            <a:r>
              <a:rPr lang="en-US" altLang="zh-CN" dirty="0" smtClean="0"/>
              <a:t> of memory</a:t>
            </a:r>
          </a:p>
          <a:p>
            <a:r>
              <a:rPr lang="en-US" altLang="zh-CN" dirty="0" smtClean="0"/>
              <a:t>In </a:t>
            </a:r>
            <a:r>
              <a:rPr lang="en-US" altLang="zh-CN" dirty="0" err="1" smtClean="0"/>
              <a:t>pseudocode</a:t>
            </a:r>
            <a:r>
              <a:rPr lang="en-US" altLang="zh-CN" dirty="0" smtClean="0"/>
              <a:t>, the page table is indexed by a page number and stores the corresponding block number</a:t>
            </a:r>
            <a:endParaRPr lang="zh-CN" altLang="en-US" dirty="0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214686"/>
            <a:ext cx="872193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28694"/>
          </a:xfrm>
        </p:spPr>
        <p:txBody>
          <a:bodyPr/>
          <a:lstStyle/>
          <a:p>
            <a:r>
              <a:rPr lang="en-US" altLang="zh-CN" b="1" dirty="0" smtClean="0"/>
              <a:t>The use of several address spaces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240211"/>
          </a:xfrm>
        </p:spPr>
        <p:txBody>
          <a:bodyPr/>
          <a:lstStyle/>
          <a:p>
            <a:r>
              <a:rPr lang="en-US" altLang="zh-CN" dirty="0" smtClean="0"/>
              <a:t>There two threads, A and B, each with their own address space</a:t>
            </a:r>
          </a:p>
          <a:p>
            <a:pPr lvl="1"/>
            <a:r>
              <a:rPr lang="en-US" altLang="zh-CN" sz="3200" dirty="0" smtClean="0"/>
              <a:t>but </a:t>
            </a:r>
            <a:r>
              <a:rPr lang="en-US" altLang="zh-CN" sz="3200" b="1" dirty="0" smtClean="0"/>
              <a:t>sharing block 800</a:t>
            </a:r>
          </a:p>
          <a:p>
            <a:r>
              <a:rPr lang="en-US" altLang="zh-CN" dirty="0" smtClean="0"/>
              <a:t>Threads A and B have block 800 mapped at page 12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The advances of using virtual address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57232"/>
            <a:ext cx="8472518" cy="6000768"/>
          </a:xfrm>
        </p:spPr>
        <p:txBody>
          <a:bodyPr>
            <a:normAutofit/>
          </a:bodyPr>
          <a:lstStyle/>
          <a:p>
            <a:r>
              <a:rPr lang="en-US" altLang="zh-CN" dirty="0"/>
              <a:t>Translating addresses as they are being used provides design flexibility. </a:t>
            </a:r>
            <a:endParaRPr lang="en-US" altLang="zh-CN" dirty="0" smtClean="0"/>
          </a:p>
          <a:p>
            <a:pPr lvl="1"/>
            <a:r>
              <a:rPr lang="en-US" altLang="zh-CN" sz="3200" dirty="0" smtClean="0"/>
              <a:t>physical </a:t>
            </a:r>
            <a:r>
              <a:rPr lang="en-US" altLang="zh-CN" sz="3200" dirty="0"/>
              <a:t>addresses have a </a:t>
            </a:r>
            <a:r>
              <a:rPr lang="en-US" altLang="zh-CN" sz="3200" b="1" dirty="0"/>
              <a:t>different width </a:t>
            </a:r>
            <a:r>
              <a:rPr lang="en-US" altLang="zh-CN" sz="3200" dirty="0" smtClean="0"/>
              <a:t>than </a:t>
            </a:r>
            <a:r>
              <a:rPr lang="en-US" altLang="zh-CN" sz="3200" dirty="0"/>
              <a:t>virtual </a:t>
            </a:r>
            <a:r>
              <a:rPr lang="en-US" altLang="zh-CN" sz="3200" dirty="0" smtClean="0"/>
              <a:t>addresses</a:t>
            </a:r>
          </a:p>
          <a:p>
            <a:pPr lvl="1"/>
            <a:r>
              <a:rPr lang="en-US" altLang="zh-CN" sz="3200" dirty="0" smtClean="0"/>
              <a:t>several </a:t>
            </a:r>
            <a:r>
              <a:rPr lang="en-US" altLang="zh-CN" sz="3200" dirty="0"/>
              <a:t>virtual addresses </a:t>
            </a:r>
            <a:r>
              <a:rPr lang="en-US" altLang="zh-CN" sz="3200" dirty="0" smtClean="0"/>
              <a:t>can be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translated to </a:t>
            </a:r>
            <a:r>
              <a:rPr lang="en-US" altLang="zh-CN" sz="3200" dirty="0"/>
              <a:t>the </a:t>
            </a:r>
            <a:r>
              <a:rPr lang="en-US" altLang="zh-CN" sz="3200" b="1" dirty="0"/>
              <a:t>same physical </a:t>
            </a:r>
            <a:r>
              <a:rPr lang="en-US" altLang="zh-CN" sz="3200" b="1" dirty="0" smtClean="0"/>
              <a:t>address</a:t>
            </a:r>
          </a:p>
          <a:p>
            <a:pPr lvl="2"/>
            <a:r>
              <a:rPr lang="en-US" altLang="zh-CN" sz="2800" dirty="0" smtClean="0"/>
              <a:t>but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perhaps </a:t>
            </a:r>
            <a:r>
              <a:rPr lang="en-US" altLang="zh-CN" sz="2800" dirty="0"/>
              <a:t>with different </a:t>
            </a:r>
            <a:r>
              <a:rPr lang="en-US" altLang="zh-CN" sz="2800" dirty="0" smtClean="0"/>
              <a:t>permissions</a:t>
            </a:r>
          </a:p>
          <a:p>
            <a:pPr lvl="1"/>
            <a:r>
              <a:rPr lang="en-US" altLang="zh-CN" sz="3200" dirty="0" smtClean="0"/>
              <a:t>The virtual </a:t>
            </a:r>
            <a:r>
              <a:rPr lang="en-US" altLang="zh-CN" sz="3200" dirty="0"/>
              <a:t>addresses </a:t>
            </a:r>
            <a:r>
              <a:rPr lang="en-US" altLang="zh-CN" sz="3200" dirty="0" smtClean="0"/>
              <a:t>can be allocated to a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thread</a:t>
            </a:r>
            <a:r>
              <a:rPr lang="en-US" altLang="zh-CN" sz="3200" dirty="0"/>
              <a:t>, but </a:t>
            </a:r>
            <a:r>
              <a:rPr lang="en-US" altLang="zh-CN" sz="3200" b="1" dirty="0"/>
              <a:t>postpone allocating physical memory</a:t>
            </a:r>
            <a:r>
              <a:rPr lang="en-US" altLang="zh-CN" sz="3200" dirty="0"/>
              <a:t> until the thread makes a reference to one </a:t>
            </a:r>
            <a:r>
              <a:rPr lang="en-US" altLang="zh-CN" sz="3200" dirty="0" smtClean="0"/>
              <a:t>of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the </a:t>
            </a:r>
            <a:r>
              <a:rPr lang="en-US" altLang="zh-CN" sz="3200" dirty="0"/>
              <a:t>virtual addresses.</a:t>
            </a:r>
            <a:endParaRPr lang="zh-CN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28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i="1" dirty="0" smtClean="0"/>
              <a:t>PRINCIPLES OF </a:t>
            </a:r>
            <a:br>
              <a:rPr lang="en-US" altLang="zh-CN" b="1" i="1" dirty="0" smtClean="0"/>
            </a:br>
            <a:r>
              <a:rPr lang="en-US" altLang="zh-CN" b="1" i="1" dirty="0" smtClean="0"/>
              <a:t>COMPUTER SYSTEM DESIGN:</a:t>
            </a:r>
            <a:br>
              <a:rPr lang="en-US" altLang="zh-CN" b="1" i="1" dirty="0" smtClean="0"/>
            </a:br>
            <a:r>
              <a:rPr lang="en-US" altLang="zh-CN" b="1" i="1" dirty="0" smtClean="0"/>
              <a:t>AN INTRODUCTION</a:t>
            </a:r>
          </a:p>
          <a:p>
            <a:pPr lvl="1"/>
            <a:r>
              <a:rPr lang="nb-NO" altLang="zh-CN" dirty="0" smtClean="0"/>
              <a:t>Jerome H. Saltzer</a:t>
            </a:r>
          </a:p>
          <a:p>
            <a:pPr lvl="1"/>
            <a:r>
              <a:rPr lang="nb-NO" altLang="zh-CN" dirty="0" smtClean="0"/>
              <a:t>M. Frans Kaashoek</a:t>
            </a:r>
          </a:p>
          <a:p>
            <a:r>
              <a:rPr lang="en-US" altLang="zh-CN" dirty="0" smtClean="0"/>
              <a:t>Department of Electrical Engineering and Computer Science</a:t>
            </a:r>
            <a:br>
              <a:rPr lang="en-US" altLang="zh-CN" dirty="0" smtClean="0"/>
            </a:br>
            <a:r>
              <a:rPr lang="en-US" altLang="zh-CN" dirty="0" smtClean="0"/>
              <a:t>Massachusetts Institute of Technology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FB32E-2EB7-4964-8D06-A414F5D9C799}" type="slidenum">
              <a:rPr lang="zh-CN" altLang="en-US" smtClean="0"/>
              <a:pPr/>
              <a:t>29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Review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00660"/>
          </a:xfrm>
        </p:spPr>
        <p:txBody>
          <a:bodyPr>
            <a:normAutofit/>
          </a:bodyPr>
          <a:lstStyle/>
          <a:p>
            <a:r>
              <a:rPr lang="en-US" altLang="zh-CN" dirty="0"/>
              <a:t>Preemptive scheduling enforces modularity in the sense that one thread cannot </a:t>
            </a:r>
            <a:r>
              <a:rPr lang="en-US" altLang="zh-CN" dirty="0" smtClean="0"/>
              <a:t>stop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 </a:t>
            </a:r>
            <a:r>
              <a:rPr lang="en-US" altLang="zh-CN" dirty="0"/>
              <a:t>progress of another thread, but if all threads share a single address space then they </a:t>
            </a:r>
            <a:r>
              <a:rPr lang="en-US" altLang="zh-CN" b="1" dirty="0" smtClean="0"/>
              <a:t>can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modify </a:t>
            </a:r>
            <a:r>
              <a:rPr lang="en-US" altLang="zh-CN" b="1" dirty="0"/>
              <a:t>each other’s memory</a:t>
            </a:r>
            <a:r>
              <a:rPr lang="en-US" altLang="zh-CN" dirty="0"/>
              <a:t> accidently. </a:t>
            </a:r>
            <a:endParaRPr lang="en-US" altLang="zh-CN" dirty="0" smtClean="0"/>
          </a:p>
          <a:p>
            <a:r>
              <a:rPr lang="en-US" altLang="zh-CN" dirty="0" smtClean="0"/>
              <a:t>That </a:t>
            </a:r>
            <a:r>
              <a:rPr lang="en-US" altLang="zh-CN" dirty="0"/>
              <a:t>may be OK for threads that are </a:t>
            </a:r>
            <a:r>
              <a:rPr lang="en-US" altLang="zh-CN" dirty="0" smtClean="0"/>
              <a:t>working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together </a:t>
            </a:r>
            <a:r>
              <a:rPr lang="en-US" altLang="zh-CN" dirty="0"/>
              <a:t>on a common problem, but </a:t>
            </a:r>
            <a:r>
              <a:rPr lang="en-US" altLang="zh-CN" b="1" dirty="0"/>
              <a:t>unrelated threads need to be protected </a:t>
            </a:r>
            <a:r>
              <a:rPr lang="en-US" altLang="zh-CN" dirty="0"/>
              <a:t>from erroneous </a:t>
            </a:r>
            <a:r>
              <a:rPr lang="en-US" altLang="zh-CN" dirty="0" smtClean="0"/>
              <a:t>or</a:t>
            </a:r>
            <a:r>
              <a:rPr lang="zh-CN" altLang="en-US" dirty="0" smtClean="0"/>
              <a:t> </a:t>
            </a:r>
            <a:r>
              <a:rPr lang="en-US" altLang="zh-CN" dirty="0" smtClean="0"/>
              <a:t>malicious </a:t>
            </a:r>
            <a:r>
              <a:rPr lang="en-US" altLang="zh-CN" dirty="0"/>
              <a:t>stores of one another.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2800" dirty="0" smtClean="0"/>
              <a:t>CHAPTER 5</a:t>
            </a:r>
            <a:br>
              <a:rPr lang="en-US" altLang="zh-CN" sz="2800" dirty="0" smtClean="0"/>
            </a:br>
            <a:r>
              <a:rPr lang="en-US" altLang="zh-CN" sz="2800" dirty="0" smtClean="0"/>
              <a:t>ENFORCING MODULARITY WITH VIRTUALIZATION</a:t>
            </a:r>
            <a:br>
              <a:rPr lang="en-US" altLang="zh-CN" sz="2800" dirty="0" smtClean="0"/>
            </a:b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5.1. Client/server organization within a computer using virtualization</a:t>
            </a:r>
          </a:p>
          <a:p>
            <a:r>
              <a:rPr lang="en-US" altLang="zh-CN" dirty="0" smtClean="0"/>
              <a:t>5.2. Virtual links using SEND, RECEIVE, and a bounded buffer</a:t>
            </a:r>
          </a:p>
          <a:p>
            <a:r>
              <a:rPr lang="en-US" altLang="zh-CN" dirty="0" smtClean="0"/>
              <a:t>5.3. Enforcing modularity with domains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5.4. </a:t>
            </a:r>
            <a:r>
              <a:rPr lang="en-US" altLang="zh-CN" dirty="0" err="1" smtClean="0">
                <a:solidFill>
                  <a:srgbClr val="FF0000"/>
                </a:solidFill>
              </a:rPr>
              <a:t>Virtualizing</a:t>
            </a:r>
            <a:r>
              <a:rPr lang="en-US" altLang="zh-CN" dirty="0" smtClean="0">
                <a:solidFill>
                  <a:srgbClr val="FF0000"/>
                </a:solidFill>
              </a:rPr>
              <a:t> memory</a:t>
            </a:r>
          </a:p>
          <a:p>
            <a:r>
              <a:rPr lang="en-US" altLang="zh-CN" dirty="0" smtClean="0"/>
              <a:t>5.5. </a:t>
            </a:r>
            <a:r>
              <a:rPr lang="en-US" altLang="zh-CN" dirty="0" err="1" smtClean="0"/>
              <a:t>Virtualizing</a:t>
            </a:r>
            <a:r>
              <a:rPr lang="en-US" altLang="zh-CN" dirty="0" smtClean="0"/>
              <a:t> processors using threads</a:t>
            </a:r>
          </a:p>
          <a:p>
            <a:r>
              <a:rPr lang="en-US" altLang="zh-CN" dirty="0" smtClean="0"/>
              <a:t>5.6. Thread primitives for sequence coordination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1AD2-7AAC-4C8D-9852-11509F635D41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Thank you! </a:t>
            </a:r>
            <a:endParaRPr lang="zh-CN" alt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D74F2-0756-4002-9924-DAEB0BFB83D0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Enforcing modularity with threads and address spaces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535782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This protection can be provided by making the thread manager </a:t>
            </a:r>
            <a:r>
              <a:rPr lang="en-US" altLang="zh-CN" b="1" dirty="0" smtClean="0"/>
              <a:t>aware of </a:t>
            </a:r>
            <a:r>
              <a:rPr lang="en-US" altLang="zh-CN" dirty="0" smtClean="0"/>
              <a:t>the virtual address spaces</a:t>
            </a:r>
          </a:p>
          <a:p>
            <a:pPr lvl="1"/>
            <a:r>
              <a:rPr lang="en-US" altLang="zh-CN" sz="3000" dirty="0" smtClean="0"/>
              <a:t>When thread manager </a:t>
            </a:r>
            <a:r>
              <a:rPr lang="en-US" altLang="zh-CN" sz="3000" dirty="0"/>
              <a:t>switches </a:t>
            </a:r>
            <a:r>
              <a:rPr lang="en-US" altLang="zh-CN" sz="3000" dirty="0" smtClean="0"/>
              <a:t>a</a:t>
            </a:r>
            <a:r>
              <a:rPr lang="zh-CN" altLang="en-US" sz="3000" dirty="0" smtClean="0"/>
              <a:t> </a:t>
            </a:r>
            <a:r>
              <a:rPr lang="en-US" altLang="zh-CN" sz="3000" dirty="0" smtClean="0"/>
              <a:t>processor </a:t>
            </a:r>
            <a:r>
              <a:rPr lang="en-US" altLang="zh-CN" sz="3000" dirty="0"/>
              <a:t>from one thread to another, also switch the address space. </a:t>
            </a:r>
            <a:endParaRPr lang="en-US" altLang="zh-CN" sz="3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Enforcing modularity with threads and address spaces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71612"/>
            <a:ext cx="8401080" cy="528638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ENTER_PROCESSOR_LAYER </a:t>
            </a:r>
            <a:r>
              <a:rPr lang="en-US" altLang="zh-CN" dirty="0"/>
              <a:t>saves the contents of the processor’s </a:t>
            </a:r>
            <a:r>
              <a:rPr lang="en-US" altLang="zh-CN" b="1" dirty="0"/>
              <a:t>PMAR </a:t>
            </a:r>
            <a:r>
              <a:rPr lang="en-US" altLang="zh-CN" dirty="0"/>
              <a:t>into the </a:t>
            </a:r>
            <a:r>
              <a:rPr lang="en-US" altLang="zh-CN" i="1" dirty="0" err="1"/>
              <a:t>threadtable</a:t>
            </a:r>
            <a:r>
              <a:rPr lang="en-US" altLang="zh-CN" i="1" dirty="0"/>
              <a:t> entry </a:t>
            </a:r>
            <a:r>
              <a:rPr lang="en-US" altLang="zh-CN" i="1" dirty="0" smtClean="0"/>
              <a:t>of</a:t>
            </a:r>
            <a:r>
              <a:rPr lang="zh-CN" altLang="en-US" i="1" dirty="0" smtClean="0"/>
              <a:t> </a:t>
            </a:r>
            <a:r>
              <a:rPr lang="en-US" altLang="zh-CN" dirty="0" smtClean="0"/>
              <a:t>the </a:t>
            </a:r>
            <a:r>
              <a:rPr lang="en-US" altLang="zh-CN" dirty="0"/>
              <a:t>thread that is releasing the </a:t>
            </a:r>
            <a:r>
              <a:rPr lang="en-US" altLang="zh-CN" dirty="0" smtClean="0"/>
              <a:t>processor</a:t>
            </a:r>
          </a:p>
          <a:p>
            <a:r>
              <a:rPr lang="en-US" altLang="zh-CN" dirty="0" smtClean="0"/>
              <a:t>EXIT_PROCESSOR_LAYER </a:t>
            </a:r>
            <a:r>
              <a:rPr lang="en-US" altLang="zh-CN" dirty="0"/>
              <a:t>loads the </a:t>
            </a:r>
            <a:r>
              <a:rPr lang="en-US" altLang="zh-CN" dirty="0" smtClean="0"/>
              <a:t>processor’s</a:t>
            </a:r>
            <a:r>
              <a:rPr lang="zh-CN" altLang="en-US" dirty="0" smtClean="0"/>
              <a:t> </a:t>
            </a:r>
            <a:r>
              <a:rPr lang="en-US" altLang="zh-CN" dirty="0" smtClean="0"/>
              <a:t>PMAR </a:t>
            </a:r>
            <a:r>
              <a:rPr lang="en-US" altLang="zh-CN" dirty="0"/>
              <a:t>with the value in the </a:t>
            </a:r>
            <a:r>
              <a:rPr lang="en-US" altLang="zh-CN" i="1" dirty="0" err="1"/>
              <a:t>threadtable</a:t>
            </a:r>
            <a:r>
              <a:rPr lang="en-US" altLang="zh-CN" i="1" dirty="0"/>
              <a:t> entry of the new </a:t>
            </a:r>
            <a:r>
              <a:rPr lang="en-US" altLang="zh-CN" i="1" dirty="0" smtClean="0"/>
              <a:t>thread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Enforcing modularity with threads and address spaces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What is the </a:t>
            </a:r>
            <a:r>
              <a:rPr lang="en-US" altLang="zh-CN" b="1" dirty="0" smtClean="0"/>
              <a:t>PMAR</a:t>
            </a:r>
            <a:r>
              <a:rPr lang="en-US" altLang="zh-CN" dirty="0" smtClean="0"/>
              <a:t>?</a:t>
            </a:r>
          </a:p>
          <a:p>
            <a:pPr lvl="1"/>
            <a:r>
              <a:rPr lang="en-US" altLang="zh-CN" b="1" dirty="0" smtClean="0"/>
              <a:t>PMAR </a:t>
            </a:r>
            <a:r>
              <a:rPr lang="en-US" altLang="zh-CN" dirty="0" smtClean="0"/>
              <a:t>means </a:t>
            </a:r>
            <a:r>
              <a:rPr lang="en-US" altLang="zh-CN" b="1" i="1" dirty="0" smtClean="0"/>
              <a:t>P</a:t>
            </a:r>
            <a:r>
              <a:rPr lang="en-US" altLang="zh-CN" i="1" dirty="0" smtClean="0"/>
              <a:t>age </a:t>
            </a:r>
            <a:r>
              <a:rPr lang="en-US" altLang="zh-CN" b="1" i="1" dirty="0" smtClean="0"/>
              <a:t>M</a:t>
            </a:r>
            <a:r>
              <a:rPr lang="en-US" altLang="zh-CN" i="1" dirty="0" smtClean="0"/>
              <a:t>ap </a:t>
            </a:r>
            <a:r>
              <a:rPr lang="en-US" altLang="zh-CN" b="1" i="1" dirty="0" smtClean="0"/>
              <a:t>A</a:t>
            </a:r>
            <a:r>
              <a:rPr lang="en-US" altLang="zh-CN" i="1" dirty="0" smtClean="0"/>
              <a:t>ddress </a:t>
            </a:r>
            <a:r>
              <a:rPr lang="en-US" altLang="zh-CN" b="1" i="1" dirty="0" smtClean="0"/>
              <a:t>R</a:t>
            </a:r>
            <a:r>
              <a:rPr lang="en-US" altLang="zh-CN" i="1" dirty="0" smtClean="0"/>
              <a:t>egister </a:t>
            </a:r>
          </a:p>
          <a:p>
            <a:r>
              <a:rPr lang="en-US" altLang="zh-CN" dirty="0" smtClean="0"/>
              <a:t>Page map address register (PMAR)</a:t>
            </a:r>
            <a:r>
              <a:rPr lang="en-US" altLang="zh-CN" dirty="0"/>
              <a:t> </a:t>
            </a:r>
            <a:r>
              <a:rPr lang="en-US" altLang="zh-CN" dirty="0" smtClean="0"/>
              <a:t>pointing to </a:t>
            </a:r>
            <a:r>
              <a:rPr lang="en-US" altLang="zh-CN" dirty="0"/>
              <a:t>the </a:t>
            </a:r>
            <a:r>
              <a:rPr lang="en-US" altLang="zh-CN" b="1" dirty="0"/>
              <a:t>page map </a:t>
            </a:r>
            <a:r>
              <a:rPr lang="en-US" altLang="zh-CN" dirty="0"/>
              <a:t>that defines the thread’s address space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What is the </a:t>
            </a:r>
            <a:r>
              <a:rPr lang="en-US" altLang="zh-CN" b="1" dirty="0" smtClean="0"/>
              <a:t>page map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Virtual memory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Virtual memory is a memory management technique</a:t>
            </a:r>
            <a:r>
              <a:rPr lang="en-US" altLang="zh-CN" dirty="0" smtClean="0"/>
              <a:t> that is implemented using both hardware and software. </a:t>
            </a:r>
          </a:p>
          <a:p>
            <a:r>
              <a:rPr lang="en-US" altLang="zh-CN" dirty="0" smtClean="0"/>
              <a:t>The </a:t>
            </a:r>
            <a:r>
              <a:rPr lang="en-US" altLang="zh-CN" b="1" dirty="0" smtClean="0"/>
              <a:t>memory addresses used by a program </a:t>
            </a:r>
            <a:r>
              <a:rPr lang="en-US" altLang="zh-CN" dirty="0" smtClean="0"/>
              <a:t>called </a:t>
            </a:r>
            <a:r>
              <a:rPr lang="en-US" altLang="zh-CN" i="1" dirty="0" smtClean="0"/>
              <a:t>virtual addresses</a:t>
            </a:r>
          </a:p>
          <a:p>
            <a:r>
              <a:rPr lang="en-US" altLang="zh-CN" dirty="0" smtClean="0"/>
              <a:t>Or the </a:t>
            </a:r>
            <a:r>
              <a:rPr lang="en-US" altLang="zh-CN" b="1" dirty="0" smtClean="0"/>
              <a:t>addresses of virtual memory </a:t>
            </a:r>
            <a:r>
              <a:rPr lang="en-US" altLang="zh-CN" dirty="0" smtClean="0"/>
              <a:t>called </a:t>
            </a:r>
            <a:r>
              <a:rPr lang="en-US" altLang="zh-CN" i="1" dirty="0" smtClean="0"/>
              <a:t>virtual addresses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n-US" altLang="zh-CN" b="1" dirty="0" smtClean="0"/>
              <a:t>Virtual memory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en-US" altLang="zh-CN" dirty="0" smtClean="0"/>
              <a:t>A memory manager that virtualizes memory is called a virtual memory manager</a:t>
            </a:r>
          </a:p>
          <a:p>
            <a:r>
              <a:rPr lang="en-US" altLang="zh-CN" dirty="0" smtClean="0"/>
              <a:t>A virtual memory manager </a:t>
            </a:r>
            <a:r>
              <a:rPr lang="en-US" altLang="zh-CN" b="1" dirty="0" smtClean="0"/>
              <a:t>translating virtual addresses to physical addresses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A </a:t>
            </a:r>
            <a:r>
              <a:rPr lang="en-US" altLang="zh-CN" b="1" dirty="0" smtClean="0"/>
              <a:t>physical address is a bus address </a:t>
            </a:r>
            <a:r>
              <a:rPr lang="en-US" altLang="zh-CN" dirty="0" smtClean="0"/>
              <a:t>of a location in memory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929198"/>
            <a:ext cx="8701723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Virtual memory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From a naming point of view, the virtual memory manager creates a name space </a:t>
            </a:r>
            <a:r>
              <a:rPr lang="en-US" altLang="zh-CN" dirty="0" smtClean="0"/>
              <a:t>of virtual </a:t>
            </a:r>
            <a:r>
              <a:rPr lang="en-US" altLang="zh-CN" dirty="0"/>
              <a:t>addresses </a:t>
            </a:r>
            <a:r>
              <a:rPr lang="en-US" altLang="zh-CN" b="1" dirty="0"/>
              <a:t>on top of </a:t>
            </a:r>
            <a:r>
              <a:rPr lang="en-US" altLang="zh-CN" dirty="0"/>
              <a:t>a name space of physical addresses. </a:t>
            </a:r>
            <a:endParaRPr lang="en-US" altLang="zh-CN" dirty="0" smtClean="0"/>
          </a:p>
          <a:p>
            <a:r>
              <a:rPr lang="en-US" altLang="zh-CN" dirty="0" smtClean="0"/>
              <a:t>The </a:t>
            </a:r>
            <a:r>
              <a:rPr lang="en-US" altLang="zh-CN" dirty="0"/>
              <a:t>virtual </a:t>
            </a:r>
            <a:r>
              <a:rPr lang="en-US" altLang="zh-CN" dirty="0" smtClean="0"/>
              <a:t>memory manager’s </a:t>
            </a:r>
            <a:r>
              <a:rPr lang="en-US" altLang="zh-CN" dirty="0"/>
              <a:t>naming scheme translates virtual addresses into physical addresses.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8431-962D-4406-8303-A1CDB85D8DDD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4283</TotalTime>
  <Words>1451</Words>
  <Application>Microsoft Office PowerPoint</Application>
  <PresentationFormat>全屏显示(4:3)</PresentationFormat>
  <Paragraphs>166</Paragraphs>
  <Slides>31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2" baseType="lpstr">
      <vt:lpstr>Office 主题</vt:lpstr>
      <vt:lpstr>How to Enforcing Modularity with  Virtualizing Memory?</vt:lpstr>
      <vt:lpstr>Contents</vt:lpstr>
      <vt:lpstr>Review</vt:lpstr>
      <vt:lpstr>Enforcing modularity with threads and address spaces</vt:lpstr>
      <vt:lpstr>Enforcing modularity with threads and address spaces</vt:lpstr>
      <vt:lpstr>Enforcing modularity with threads and address spaces</vt:lpstr>
      <vt:lpstr>Virtual memory</vt:lpstr>
      <vt:lpstr>Virtual memory</vt:lpstr>
      <vt:lpstr>Virtual memory</vt:lpstr>
      <vt:lpstr>How to translate a virtual address to a physical address? </vt:lpstr>
      <vt:lpstr>How to translate a virtual address to a physical address? </vt:lpstr>
      <vt:lpstr>How to translate a virtual address to a physical address? </vt:lpstr>
      <vt:lpstr>How to translate a virtual address to a physical address? </vt:lpstr>
      <vt:lpstr>How to translate a virtual address to a physical address? </vt:lpstr>
      <vt:lpstr>How to translate a virtual address to a physical address? </vt:lpstr>
      <vt:lpstr>How to translate a virtual address to a physical address? </vt:lpstr>
      <vt:lpstr>How to translate a virtual address to a physical address? </vt:lpstr>
      <vt:lpstr>How to translate a virtual address to a physical address? </vt:lpstr>
      <vt:lpstr>The basic abstracts of interface for virtual memory</vt:lpstr>
      <vt:lpstr>The basic abstracts of interface for virtual memory</vt:lpstr>
      <vt:lpstr>The basic abstracts of interface for virtual memory</vt:lpstr>
      <vt:lpstr>The basic abstracts of interface for virtual memory</vt:lpstr>
      <vt:lpstr>The basic abstracts of interface for virtual memory</vt:lpstr>
      <vt:lpstr>The basic abstracts of interface for virtual memory</vt:lpstr>
      <vt:lpstr>Virtual address space</vt:lpstr>
      <vt:lpstr>Virtual address space</vt:lpstr>
      <vt:lpstr>The use of several address spaces</vt:lpstr>
      <vt:lpstr>The advances of using virtual address</vt:lpstr>
      <vt:lpstr>Reference</vt:lpstr>
      <vt:lpstr>CHAPTER 5 ENFORCING MODULARITY WITH VIRTUALIZATION </vt:lpstr>
      <vt:lpstr>Thank you!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Virtualizing memory</dc:title>
  <dc:creator>微软用户</dc:creator>
  <cp:lastModifiedBy>Dell</cp:lastModifiedBy>
  <cp:revision>121</cp:revision>
  <dcterms:created xsi:type="dcterms:W3CDTF">2016-10-31T16:21:52Z</dcterms:created>
  <dcterms:modified xsi:type="dcterms:W3CDTF">2016-11-08T06:12:52Z</dcterms:modified>
</cp:coreProperties>
</file>