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72" r:id="rId14"/>
    <p:sldId id="273" r:id="rId15"/>
    <p:sldId id="274" r:id="rId16"/>
    <p:sldId id="271" r:id="rId17"/>
    <p:sldId id="277" r:id="rId18"/>
    <p:sldId id="275" r:id="rId19"/>
    <p:sldId id="278" r:id="rId20"/>
    <p:sldId id="279" r:id="rId21"/>
    <p:sldId id="276" r:id="rId22"/>
    <p:sldId id="280" r:id="rId23"/>
    <p:sldId id="281" r:id="rId24"/>
    <p:sldId id="268" r:id="rId25"/>
    <p:sldId id="269" r:id="rId26"/>
    <p:sldId id="270" r:id="rId2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CE54A-C27C-4858-B973-7E622AC3B4CE}" type="datetimeFigureOut">
              <a:rPr lang="zh-CN" altLang="en-US" smtClean="0"/>
              <a:pPr/>
              <a:t>2016/10/23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AEA62-0BE1-4BEB-8DC8-8D65CACBB8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How to enforcing </a:t>
            </a:r>
            <a:r>
              <a:rPr lang="en-US" altLang="zh-CN" dirty="0"/>
              <a:t>modularity with </a:t>
            </a:r>
            <a:r>
              <a:rPr lang="en-US" altLang="zh-CN" dirty="0" smtClean="0"/>
              <a:t>domains?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Prof. Zhang Gang</a:t>
            </a:r>
          </a:p>
          <a:p>
            <a:r>
              <a:rPr lang="en-US" altLang="zh-CN" dirty="0" smtClean="0"/>
              <a:t>The Department of Computer Science &amp; Technology TJRAC, China</a:t>
            </a:r>
          </a:p>
          <a:p>
            <a:r>
              <a:rPr lang="en-US" altLang="zh-CN" dirty="0" smtClean="0"/>
              <a:t>gzhang@tju.edu.cn</a:t>
            </a:r>
          </a:p>
          <a:p>
            <a:r>
              <a:rPr lang="en-US" altLang="zh-CN" dirty="0" smtClean="0"/>
              <a:t>2016.10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4986" y="4210050"/>
            <a:ext cx="6324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928694"/>
          </a:xfrm>
        </p:spPr>
        <p:txBody>
          <a:bodyPr/>
          <a:lstStyle/>
          <a:p>
            <a:r>
              <a:rPr lang="en-US" altLang="zh-CN" dirty="0" smtClean="0"/>
              <a:t>Some conceptions about domain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1"/>
            <a:ext cx="8329642" cy="4714908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For example, a client may be split into four separate domains</a:t>
            </a:r>
          </a:p>
          <a:p>
            <a:pPr lvl="1"/>
            <a:r>
              <a:rPr lang="en-US" altLang="zh-CN" sz="2400" dirty="0" smtClean="0"/>
              <a:t>one domain containing the program text</a:t>
            </a:r>
          </a:p>
          <a:p>
            <a:pPr lvl="1"/>
            <a:r>
              <a:rPr lang="en-US" altLang="zh-CN" sz="2400" dirty="0" smtClean="0"/>
              <a:t>one domain containing the data </a:t>
            </a:r>
          </a:p>
          <a:p>
            <a:pPr lvl="1"/>
            <a:r>
              <a:rPr lang="en-US" altLang="zh-CN" sz="2400" dirty="0" smtClean="0"/>
              <a:t>one domain containing the stack</a:t>
            </a:r>
          </a:p>
          <a:p>
            <a:pPr lvl="1"/>
            <a:r>
              <a:rPr lang="en-US" altLang="zh-CN" sz="2400" dirty="0" smtClean="0"/>
              <a:t>one domain containing the bounded message buffer</a:t>
            </a:r>
          </a:p>
          <a:p>
            <a:r>
              <a:rPr lang="en-US" altLang="zh-CN" sz="2800" dirty="0" smtClean="0"/>
              <a:t>A </a:t>
            </a:r>
            <a:r>
              <a:rPr lang="en-US" altLang="zh-CN" sz="2800" dirty="0" smtClean="0"/>
              <a:t>service may be split in the same way.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Allocate and map a new domain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/>
          </a:bodyPr>
          <a:lstStyle/>
          <a:p>
            <a:r>
              <a:rPr lang="en-US" altLang="zh-CN" i="1" dirty="0" err="1" smtClean="0"/>
              <a:t>base_address</a:t>
            </a:r>
            <a:r>
              <a:rPr lang="en-US" altLang="zh-CN" i="1" dirty="0" smtClean="0"/>
              <a:t> ← ALLOCATE_DOMAIN (size): </a:t>
            </a:r>
          </a:p>
          <a:p>
            <a:pPr lvl="1"/>
            <a:r>
              <a:rPr lang="en-US" altLang="zh-CN" i="1" dirty="0" smtClean="0"/>
              <a:t>allocate a new domain of size bytes and </a:t>
            </a:r>
            <a:r>
              <a:rPr lang="en-US" altLang="zh-CN" dirty="0" smtClean="0"/>
              <a:t>return the </a:t>
            </a:r>
            <a:r>
              <a:rPr lang="en-US" altLang="zh-CN" b="1" dirty="0" smtClean="0"/>
              <a:t>base address </a:t>
            </a:r>
            <a:r>
              <a:rPr lang="en-US" altLang="zh-CN" dirty="0" smtClean="0"/>
              <a:t>of the domain.</a:t>
            </a:r>
          </a:p>
          <a:p>
            <a:pPr lvl="1"/>
            <a:r>
              <a:rPr lang="en-US" altLang="zh-CN" i="1" dirty="0" smtClean="0"/>
              <a:t>ALLOCATE_DOMAIN</a:t>
            </a:r>
            <a:r>
              <a:rPr lang="en-US" altLang="zh-CN" dirty="0" smtClean="0"/>
              <a:t> request to allocate size bytes of memory</a:t>
            </a:r>
          </a:p>
          <a:p>
            <a:r>
              <a:rPr lang="en-US" altLang="zh-CN" i="1" dirty="0" smtClean="0"/>
              <a:t>MAP_DOMAIN</a:t>
            </a:r>
            <a:r>
              <a:rPr lang="en-US" altLang="zh-CN" dirty="0" smtClean="0"/>
              <a:t> (</a:t>
            </a:r>
            <a:r>
              <a:rPr lang="en-US" altLang="zh-CN" i="1" dirty="0" err="1" smtClean="0"/>
              <a:t>base_address</a:t>
            </a:r>
            <a:r>
              <a:rPr lang="en-US" altLang="zh-CN" i="1" dirty="0" smtClean="0"/>
              <a:t>): </a:t>
            </a:r>
          </a:p>
          <a:p>
            <a:pPr lvl="1"/>
            <a:r>
              <a:rPr lang="en-US" altLang="zh-CN" i="1" dirty="0" smtClean="0"/>
              <a:t>Add the domain starting at address </a:t>
            </a:r>
            <a:r>
              <a:rPr lang="en-US" altLang="zh-CN" i="1" dirty="0" err="1" smtClean="0"/>
              <a:t>base_address</a:t>
            </a:r>
            <a:r>
              <a:rPr lang="en-US" altLang="zh-CN" i="1" dirty="0" smtClean="0"/>
              <a:t> to the </a:t>
            </a:r>
            <a:r>
              <a:rPr lang="en-US" altLang="zh-CN" dirty="0" smtClean="0"/>
              <a:t>calling thread’s domains</a:t>
            </a:r>
          </a:p>
          <a:p>
            <a:pPr lvl="1"/>
            <a:r>
              <a:rPr lang="en-US" altLang="zh-CN" dirty="0" smtClean="0"/>
              <a:t>If two or more threads </a:t>
            </a:r>
            <a:r>
              <a:rPr lang="en-US" altLang="zh-CN" b="1" dirty="0" smtClean="0"/>
              <a:t>map a domain</a:t>
            </a:r>
            <a:r>
              <a:rPr lang="en-US" altLang="zh-CN" dirty="0" smtClean="0"/>
              <a:t>, then that </a:t>
            </a:r>
            <a:r>
              <a:rPr lang="en-US" altLang="zh-CN" b="1" dirty="0" smtClean="0"/>
              <a:t>domain is shared </a:t>
            </a:r>
            <a:r>
              <a:rPr lang="en-US" altLang="zh-CN" dirty="0" smtClean="0"/>
              <a:t>among those threads.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How to control thread to access the domain?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/>
          </a:bodyPr>
          <a:lstStyle/>
          <a:p>
            <a:r>
              <a:rPr lang="en-US" altLang="zh-CN" b="1" i="1" dirty="0" smtClean="0"/>
              <a:t>Memory regions list</a:t>
            </a:r>
          </a:p>
          <a:p>
            <a:pPr lvl="1"/>
            <a:r>
              <a:rPr lang="en-US" altLang="zh-CN" dirty="0" smtClean="0"/>
              <a:t> record the regions </a:t>
            </a:r>
            <a:r>
              <a:rPr lang="en-US" altLang="zh-CN" b="1" dirty="0" smtClean="0"/>
              <a:t>not in use</a:t>
            </a:r>
          </a:p>
          <a:p>
            <a:r>
              <a:rPr lang="en-US" altLang="zh-CN" b="1" i="1" dirty="0" smtClean="0"/>
              <a:t>Domain table</a:t>
            </a:r>
            <a:endParaRPr lang="en-US" altLang="zh-CN" b="1" dirty="0" smtClean="0"/>
          </a:p>
          <a:p>
            <a:pPr lvl="1"/>
            <a:r>
              <a:rPr lang="en-US" altLang="zh-CN" dirty="0" smtClean="0"/>
              <a:t>record the </a:t>
            </a:r>
            <a:r>
              <a:rPr lang="en-US" altLang="zh-CN" b="1" dirty="0" err="1" smtClean="0"/>
              <a:t>base_address</a:t>
            </a:r>
            <a:r>
              <a:rPr lang="en-US" altLang="zh-CN" dirty="0" smtClean="0"/>
              <a:t> and </a:t>
            </a:r>
            <a:r>
              <a:rPr lang="en-US" altLang="zh-CN" b="1" dirty="0" smtClean="0"/>
              <a:t>size</a:t>
            </a:r>
          </a:p>
          <a:p>
            <a:r>
              <a:rPr lang="en-US" altLang="zh-CN" dirty="0" smtClean="0"/>
              <a:t>MAP_DOMAIN loads the domain’s bounds </a:t>
            </a:r>
            <a:r>
              <a:rPr lang="en-US" altLang="zh-CN" b="1" dirty="0" smtClean="0"/>
              <a:t>from the </a:t>
            </a:r>
            <a:r>
              <a:rPr lang="en-US" altLang="zh-CN" b="1" i="1" dirty="0" smtClean="0"/>
              <a:t>domain table </a:t>
            </a:r>
            <a:r>
              <a:rPr lang="en-US" altLang="zh-CN" b="1" dirty="0" smtClean="0"/>
              <a:t>into a domain register </a:t>
            </a:r>
            <a:r>
              <a:rPr lang="en-US" altLang="zh-CN" dirty="0" smtClean="0"/>
              <a:t>of the thread’s processor. </a:t>
            </a:r>
          </a:p>
          <a:p>
            <a:r>
              <a:rPr lang="en-US" altLang="zh-CN" dirty="0" smtClean="0"/>
              <a:t>If two or more threads map a domain, then that domain is shared among those threads.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How to control thread to access the domain?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Domain register can be extended to record access permissions for improving the control mechanism </a:t>
            </a:r>
          </a:p>
          <a:p>
            <a:r>
              <a:rPr lang="en-US" altLang="zh-CN" dirty="0" smtClean="0"/>
              <a:t>A domain register might include three bits</a:t>
            </a:r>
          </a:p>
          <a:p>
            <a:pPr lvl="1"/>
            <a:r>
              <a:rPr lang="en-US" altLang="zh-CN" dirty="0" smtClean="0"/>
              <a:t>READ, WRITE, or EXECUTE </a:t>
            </a:r>
          </a:p>
          <a:p>
            <a:pPr lvl="1"/>
            <a:r>
              <a:rPr lang="en-US" altLang="zh-CN" dirty="0" smtClean="0"/>
              <a:t>which separately control permission to READ, WRITE, or EXECUTE any of the bytes in the associated domain</a:t>
            </a:r>
          </a:p>
          <a:p>
            <a:r>
              <a:rPr lang="en-US" altLang="zh-CN" dirty="0" smtClean="0"/>
              <a:t>MAP_DOMAIN will be modified as follows</a:t>
            </a:r>
          </a:p>
          <a:p>
            <a:pPr lvl="1"/>
            <a:r>
              <a:rPr lang="en-US" altLang="zh-CN" dirty="0" smtClean="0"/>
              <a:t>MAP_DOMAIN (</a:t>
            </a:r>
            <a:r>
              <a:rPr lang="en-US" altLang="zh-CN" dirty="0" err="1" smtClean="0"/>
              <a:t>base_address</a:t>
            </a:r>
            <a:r>
              <a:rPr lang="en-US" altLang="zh-CN" dirty="0" smtClean="0"/>
              <a:t>, </a:t>
            </a:r>
            <a:r>
              <a:rPr lang="en-US" altLang="zh-CN" b="1" dirty="0" smtClean="0"/>
              <a:t>permission</a:t>
            </a:r>
            <a:r>
              <a:rPr lang="en-US" altLang="zh-CN" dirty="0" smtClean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How to control thread to access the domain?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 LOAD instruction requires READ permission for its address</a:t>
            </a:r>
          </a:p>
          <a:p>
            <a:pPr lvl="1"/>
            <a:r>
              <a:rPr lang="en-US" altLang="zh-CN" dirty="0" smtClean="0"/>
              <a:t>memory manager must check that the address is in a domain with READ access</a:t>
            </a:r>
          </a:p>
          <a:p>
            <a:r>
              <a:rPr lang="en-US" altLang="zh-CN" dirty="0" smtClean="0"/>
              <a:t>A STORE instruction requires WRITE permission for its address</a:t>
            </a:r>
          </a:p>
          <a:p>
            <a:pPr lvl="1"/>
            <a:r>
              <a:rPr lang="en-US" altLang="zh-CN" dirty="0" smtClean="0"/>
              <a:t>memory manager must check that the address is in a domain with WRITE access</a:t>
            </a:r>
          </a:p>
          <a:p>
            <a:r>
              <a:rPr lang="en-US" altLang="zh-CN" dirty="0" smtClean="0"/>
              <a:t>To execute an instruction at the address in the PC requires EXECUTE permission.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How to check permission by memory manager?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4525963"/>
          </a:xfrm>
        </p:spPr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dirty="0" err="1" smtClean="0"/>
              <a:t>pseudocode</a:t>
            </a:r>
            <a:r>
              <a:rPr lang="en-US" altLang="zh-CN" dirty="0" smtClean="0"/>
              <a:t> details the check performed by the memory manager.</a:t>
            </a:r>
          </a:p>
          <a:p>
            <a:pPr lvl="1"/>
            <a:r>
              <a:rPr lang="en-US" altLang="zh-CN" dirty="0" smtClean="0"/>
              <a:t>in practice the memory manager is implemented in hardware integrated with the processor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01" y="3214686"/>
            <a:ext cx="8751155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How to check permission by memory manager?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en-US" altLang="zh-CN" dirty="0" smtClean="0"/>
              <a:t>The memory manager can implement </a:t>
            </a:r>
            <a:r>
              <a:rPr lang="en-US" altLang="zh-CN" b="1" dirty="0" smtClean="0"/>
              <a:t>security policies</a:t>
            </a:r>
            <a:r>
              <a:rPr lang="en-US" altLang="zh-CN" dirty="0" smtClean="0"/>
              <a:t>, because it controls which threads have access to which parts of memory. </a:t>
            </a:r>
          </a:p>
          <a:p>
            <a:r>
              <a:rPr lang="en-US" altLang="zh-CN" dirty="0" smtClean="0"/>
              <a:t>It can deny or grant a thread’s request for allocating a new domain or for sharing an existing domain. </a:t>
            </a:r>
          </a:p>
          <a:p>
            <a:r>
              <a:rPr lang="en-US" altLang="zh-CN" dirty="0" smtClean="0"/>
              <a:t>In the same way, it can control which threads have access to which devices.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More enforced modularity with kernel and user 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535785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Domain registers </a:t>
            </a:r>
            <a:r>
              <a:rPr lang="en-US" altLang="zh-CN" b="1" dirty="0" smtClean="0"/>
              <a:t>restrict</a:t>
            </a:r>
            <a:r>
              <a:rPr lang="en-US" altLang="zh-CN" dirty="0" smtClean="0"/>
              <a:t> the addresses to which a thread can make reference</a:t>
            </a:r>
          </a:p>
          <a:p>
            <a:r>
              <a:rPr lang="en-US" altLang="zh-CN" dirty="0" smtClean="0"/>
              <a:t>But a </a:t>
            </a:r>
            <a:r>
              <a:rPr lang="en-US" altLang="zh-CN" b="1" dirty="0" smtClean="0"/>
              <a:t>thread can change its domains</a:t>
            </a:r>
          </a:p>
          <a:p>
            <a:pPr lvl="1"/>
            <a:r>
              <a:rPr lang="en-US" altLang="zh-CN" dirty="0" smtClean="0"/>
              <a:t>Because </a:t>
            </a:r>
            <a:r>
              <a:rPr lang="en-US" altLang="zh-CN" b="1" dirty="0" smtClean="0"/>
              <a:t>domain table </a:t>
            </a:r>
            <a:r>
              <a:rPr lang="en-US" altLang="zh-CN" dirty="0" smtClean="0"/>
              <a:t>can be referenced by a thread</a:t>
            </a:r>
          </a:p>
          <a:p>
            <a:r>
              <a:rPr lang="en-US" altLang="zh-CN" dirty="0" smtClean="0"/>
              <a:t>So we must also </a:t>
            </a:r>
            <a:r>
              <a:rPr lang="en-US" altLang="zh-CN" b="1" dirty="0" smtClean="0"/>
              <a:t>ensure</a:t>
            </a:r>
            <a:r>
              <a:rPr lang="en-US" altLang="zh-CN" dirty="0" smtClean="0"/>
              <a:t> that a thread </a:t>
            </a:r>
            <a:r>
              <a:rPr lang="en-US" altLang="zh-CN" b="1" dirty="0" smtClean="0"/>
              <a:t>cannot</a:t>
            </a:r>
            <a:r>
              <a:rPr lang="en-US" altLang="zh-CN" dirty="0" smtClean="0"/>
              <a:t> </a:t>
            </a:r>
            <a:r>
              <a:rPr lang="en-US" altLang="zh-CN" b="1" dirty="0" smtClean="0"/>
              <a:t>change</a:t>
            </a:r>
            <a:r>
              <a:rPr lang="en-US" altLang="zh-CN" dirty="0" smtClean="0"/>
              <a:t> its domains</a:t>
            </a:r>
          </a:p>
          <a:p>
            <a:r>
              <a:rPr lang="en-US" altLang="zh-CN" dirty="0" smtClean="0"/>
              <a:t>We need a mechanism to control changes to the </a:t>
            </a:r>
            <a:r>
              <a:rPr lang="en-US" altLang="zh-CN" i="1" dirty="0" smtClean="0"/>
              <a:t>low, high, and permission fields of a domain register.</a:t>
            </a:r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More enforced modularity with kernel and user 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Add one bit </a:t>
            </a:r>
            <a:r>
              <a:rPr lang="en-US" altLang="zh-CN" dirty="0" smtClean="0"/>
              <a:t>to the processor </a:t>
            </a:r>
            <a:r>
              <a:rPr lang="en-US" altLang="zh-CN" b="1" dirty="0" smtClean="0"/>
              <a:t>indicating</a:t>
            </a:r>
            <a:r>
              <a:rPr lang="en-US" altLang="zh-CN" dirty="0" smtClean="0"/>
              <a:t> whether the processor is in </a:t>
            </a:r>
            <a:r>
              <a:rPr lang="en-US" altLang="zh-CN" b="1" i="1" dirty="0" smtClean="0"/>
              <a:t>kernel mode </a:t>
            </a:r>
            <a:r>
              <a:rPr lang="en-US" altLang="zh-CN" dirty="0" smtClean="0"/>
              <a:t>or </a:t>
            </a:r>
            <a:r>
              <a:rPr lang="en-US" altLang="zh-CN" b="1" i="1" dirty="0" smtClean="0"/>
              <a:t>user mode</a:t>
            </a:r>
          </a:p>
          <a:p>
            <a:r>
              <a:rPr lang="en-US" altLang="zh-CN" b="1" dirty="0" smtClean="0"/>
              <a:t>Extend the set of permissions </a:t>
            </a:r>
            <a:r>
              <a:rPr lang="en-US" altLang="zh-CN" dirty="0" smtClean="0"/>
              <a:t>for a domain to include KERNEL-ONLY</a:t>
            </a:r>
          </a:p>
          <a:p>
            <a:r>
              <a:rPr lang="en-US" altLang="zh-CN" dirty="0" smtClean="0"/>
              <a:t>Instructions can </a:t>
            </a:r>
            <a:r>
              <a:rPr lang="en-US" altLang="zh-CN" b="1" dirty="0" smtClean="0"/>
              <a:t>change the value </a:t>
            </a:r>
            <a:r>
              <a:rPr lang="en-US" altLang="zh-CN" dirty="0" smtClean="0"/>
              <a:t>of the processor’s domain registers </a:t>
            </a:r>
            <a:r>
              <a:rPr lang="en-US" altLang="zh-CN" b="1" dirty="0" smtClean="0"/>
              <a:t>only in kernel mode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Similarly, instructions can change the mode bit only in kernel mode.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895725"/>
            <a:ext cx="633412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More enforced modularity with kernel and user 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17615"/>
            <a:ext cx="8472518" cy="3097203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Using the kernel and user mechanisms, each thread has two additional domains, </a:t>
            </a:r>
            <a:r>
              <a:rPr lang="en-US" altLang="zh-CN" b="1" dirty="0" smtClean="0"/>
              <a:t>memory manager</a:t>
            </a:r>
            <a:r>
              <a:rPr lang="en-US" altLang="zh-CN" dirty="0" smtClean="0"/>
              <a:t> and </a:t>
            </a:r>
            <a:r>
              <a:rPr lang="en-US" altLang="zh-CN" b="1" dirty="0" smtClean="0"/>
              <a:t>domain table</a:t>
            </a:r>
            <a:r>
              <a:rPr lang="en-US" altLang="zh-CN" dirty="0" smtClean="0"/>
              <a:t>, marked K for KERNEL-ONLY. </a:t>
            </a:r>
          </a:p>
          <a:p>
            <a:r>
              <a:rPr lang="en-US" altLang="zh-CN" dirty="0" smtClean="0"/>
              <a:t>So a thread in user mode cannot change its domain information.</a:t>
            </a:r>
          </a:p>
        </p:txBody>
      </p:sp>
      <p:sp>
        <p:nvSpPr>
          <p:cNvPr id="6" name="矩形 5"/>
          <p:cNvSpPr/>
          <p:nvPr/>
        </p:nvSpPr>
        <p:spPr>
          <a:xfrm>
            <a:off x="3414704" y="6129356"/>
            <a:ext cx="1500198" cy="5715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Review</a:t>
            </a:r>
          </a:p>
          <a:p>
            <a:r>
              <a:rPr lang="en-US" altLang="zh-CN" dirty="0" smtClean="0"/>
              <a:t>Some conceptions about domain</a:t>
            </a:r>
          </a:p>
          <a:p>
            <a:r>
              <a:rPr lang="en-US" altLang="zh-CN" dirty="0" smtClean="0"/>
              <a:t>Allocate and map a new domain</a:t>
            </a:r>
          </a:p>
          <a:p>
            <a:r>
              <a:rPr lang="en-US" altLang="zh-CN" dirty="0" smtClean="0"/>
              <a:t>How to control thread to access the domain?</a:t>
            </a:r>
          </a:p>
          <a:p>
            <a:r>
              <a:rPr lang="en-US" altLang="zh-CN" dirty="0" smtClean="0"/>
              <a:t>How to check permission by memory manager?</a:t>
            </a:r>
          </a:p>
          <a:p>
            <a:r>
              <a:rPr lang="en-US" altLang="zh-CN" dirty="0" smtClean="0"/>
              <a:t>More enforced modularity with kernel and user mode </a:t>
            </a:r>
          </a:p>
          <a:p>
            <a:r>
              <a:rPr lang="en-US" altLang="zh-CN" dirty="0" smtClean="0"/>
              <a:t>Enforcing modularity for bounded buffers</a:t>
            </a:r>
          </a:p>
          <a:p>
            <a:endParaRPr lang="en-US" altLang="zh-CN" i="1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895725"/>
            <a:ext cx="633412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92869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Enforcing modularity for bounded buffers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1"/>
            <a:ext cx="8472518" cy="328614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There is </a:t>
            </a:r>
            <a:r>
              <a:rPr lang="en-US" altLang="zh-CN" dirty="0" smtClean="0"/>
              <a:t>a </a:t>
            </a:r>
            <a:r>
              <a:rPr lang="en-US" altLang="zh-CN" dirty="0" smtClean="0"/>
              <a:t>problem in this case. </a:t>
            </a:r>
          </a:p>
          <a:p>
            <a:r>
              <a:rPr lang="en-US" altLang="zh-CN" dirty="0" smtClean="0"/>
              <a:t>A thread </a:t>
            </a:r>
            <a:r>
              <a:rPr lang="en-US" altLang="zh-CN" b="1" dirty="0" smtClean="0"/>
              <a:t>can modify </a:t>
            </a:r>
            <a:r>
              <a:rPr lang="en-US" altLang="zh-CN" dirty="0" smtClean="0"/>
              <a:t>the shared buffer accidently. </a:t>
            </a:r>
          </a:p>
          <a:p>
            <a:r>
              <a:rPr lang="en-US" altLang="zh-CN" dirty="0" smtClean="0"/>
              <a:t>Thus, an error in one thread could </a:t>
            </a:r>
            <a:r>
              <a:rPr lang="en-US" altLang="zh-CN" b="1" dirty="0" smtClean="0"/>
              <a:t>indirectly affect</a:t>
            </a:r>
            <a:r>
              <a:rPr lang="en-US" altLang="zh-CN" dirty="0" smtClean="0"/>
              <a:t> the other thread.</a:t>
            </a:r>
          </a:p>
        </p:txBody>
      </p:sp>
      <p:sp>
        <p:nvSpPr>
          <p:cNvPr id="6" name="矩形 5"/>
          <p:cNvSpPr/>
          <p:nvPr/>
        </p:nvSpPr>
        <p:spPr>
          <a:xfrm>
            <a:off x="3414704" y="4271968"/>
            <a:ext cx="1500198" cy="428628"/>
          </a:xfrm>
          <a:prstGeom prst="rect">
            <a:avLst/>
          </a:prstGeom>
          <a:solidFill>
            <a:schemeClr val="accent1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414704" y="6129356"/>
            <a:ext cx="1500198" cy="5715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92869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Enforcing modularity for bounded buffers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3357586"/>
          </a:xfrm>
        </p:spPr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b="1" i="1" dirty="0" smtClean="0"/>
              <a:t>shared bounded buffer </a:t>
            </a:r>
            <a:r>
              <a:rPr lang="en-US" altLang="zh-CN" dirty="0" smtClean="0"/>
              <a:t>can be protected by putting the buffer in a </a:t>
            </a:r>
            <a:r>
              <a:rPr lang="en-US" altLang="zh-CN" b="1" dirty="0" smtClean="0"/>
              <a:t>shared kernel domain</a:t>
            </a:r>
          </a:p>
          <a:p>
            <a:r>
              <a:rPr lang="en-US" altLang="zh-CN" dirty="0" smtClean="0"/>
              <a:t>The threads </a:t>
            </a:r>
            <a:r>
              <a:rPr lang="en-US" altLang="zh-CN" b="1" dirty="0" smtClean="0"/>
              <a:t>cannot directly write </a:t>
            </a:r>
            <a:r>
              <a:rPr lang="en-US" altLang="zh-CN" dirty="0" smtClean="0"/>
              <a:t>the shared buffer </a:t>
            </a:r>
            <a:r>
              <a:rPr lang="en-US" altLang="zh-CN" b="1" dirty="0" smtClean="0"/>
              <a:t>in user mode</a:t>
            </a:r>
            <a:r>
              <a:rPr lang="en-US" altLang="zh-CN" dirty="0" smtClean="0"/>
              <a:t>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905250"/>
            <a:ext cx="63722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3700456" y="4257680"/>
            <a:ext cx="1500198" cy="4286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700456" y="6129356"/>
            <a:ext cx="1500198" cy="5715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905274"/>
            <a:ext cx="63722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92869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Enforcing modularity for bounded buffers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3311517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threads </a:t>
            </a:r>
            <a:r>
              <a:rPr lang="en-US" altLang="zh-CN" b="1" dirty="0" smtClean="0"/>
              <a:t>must transition to kernel mode </a:t>
            </a:r>
            <a:r>
              <a:rPr lang="en-US" altLang="zh-CN" dirty="0" smtClean="0"/>
              <a:t>to copy messages into/from the shared buffer.</a:t>
            </a:r>
          </a:p>
          <a:p>
            <a:r>
              <a:rPr lang="en-US" altLang="zh-CN" dirty="0" smtClean="0"/>
              <a:t>When a thread invokes SEND/RECEIVE, it changes to kernel mode</a:t>
            </a:r>
          </a:p>
          <a:p>
            <a:pPr marL="742950" lvl="2" indent="-342900"/>
            <a:r>
              <a:rPr lang="en-US" altLang="zh-CN" sz="2800" b="1" dirty="0" smtClean="0"/>
              <a:t>SEND and RECEIVE are supervisor calls</a:t>
            </a:r>
          </a:p>
        </p:txBody>
      </p:sp>
      <p:sp>
        <p:nvSpPr>
          <p:cNvPr id="5" name="矩形 4"/>
          <p:cNvSpPr/>
          <p:nvPr/>
        </p:nvSpPr>
        <p:spPr>
          <a:xfrm>
            <a:off x="3700456" y="4257680"/>
            <a:ext cx="1500198" cy="4286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700456" y="6129356"/>
            <a:ext cx="1500198" cy="5715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Enforcing modularity for bounded buffers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4840303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Why</a:t>
            </a:r>
            <a:r>
              <a:rPr lang="en-US" altLang="zh-CN" dirty="0" smtClean="0"/>
              <a:t> putting shared bounded buffer in a shared kernel domain can enforced modularity?</a:t>
            </a:r>
          </a:p>
          <a:p>
            <a:r>
              <a:rPr lang="en-US" altLang="zh-CN" dirty="0" smtClean="0"/>
              <a:t>The threads in user mode </a:t>
            </a:r>
            <a:r>
              <a:rPr lang="en-US" altLang="zh-CN" b="1" dirty="0" smtClean="0"/>
              <a:t>have no direct access </a:t>
            </a:r>
            <a:r>
              <a:rPr lang="en-US" altLang="zh-CN" dirty="0" smtClean="0"/>
              <a:t>to a bounded buffer’s messages</a:t>
            </a:r>
            <a:endParaRPr lang="zh-CN" altLang="en-US" dirty="0" smtClean="0"/>
          </a:p>
          <a:p>
            <a:r>
              <a:rPr lang="en-US" altLang="zh-CN" dirty="0" smtClean="0"/>
              <a:t>The program running in kernel mode </a:t>
            </a:r>
            <a:r>
              <a:rPr lang="en-US" altLang="zh-CN" b="1" dirty="0" smtClean="0"/>
              <a:t>is written more carefully</a:t>
            </a:r>
          </a:p>
          <a:p>
            <a:r>
              <a:rPr lang="en-US" altLang="zh-CN" dirty="0" smtClean="0"/>
              <a:t>So this design provides stronger enforced modularity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i="1" dirty="0" smtClean="0"/>
              <a:t>PRINCIPLES OF </a:t>
            </a:r>
            <a:br>
              <a:rPr lang="en-US" altLang="zh-CN" b="1" i="1" dirty="0" smtClean="0"/>
            </a:br>
            <a:r>
              <a:rPr lang="en-US" altLang="zh-CN" b="1" i="1" dirty="0" smtClean="0"/>
              <a:t>COMPUTER SYSTEM DESIGN:</a:t>
            </a:r>
            <a:br>
              <a:rPr lang="en-US" altLang="zh-CN" b="1" i="1" dirty="0" smtClean="0"/>
            </a:br>
            <a:r>
              <a:rPr lang="en-US" altLang="zh-CN" b="1" i="1" dirty="0" smtClean="0"/>
              <a:t>AN INTRODUCTION</a:t>
            </a:r>
          </a:p>
          <a:p>
            <a:pPr lvl="1"/>
            <a:r>
              <a:rPr lang="nb-NO" altLang="zh-CN" dirty="0" smtClean="0"/>
              <a:t>Jerome H. Saltzer</a:t>
            </a:r>
          </a:p>
          <a:p>
            <a:pPr lvl="1"/>
            <a:r>
              <a:rPr lang="nb-NO" altLang="zh-CN" dirty="0" smtClean="0"/>
              <a:t>M. Frans Kaashoek</a:t>
            </a:r>
          </a:p>
          <a:p>
            <a:r>
              <a:rPr lang="en-US" altLang="zh-CN" dirty="0" smtClean="0"/>
              <a:t>Department of Electrical Engineering and Computer Science</a:t>
            </a:r>
            <a:br>
              <a:rPr lang="en-US" altLang="zh-CN" dirty="0" smtClean="0"/>
            </a:br>
            <a:r>
              <a:rPr lang="en-US" altLang="zh-CN" dirty="0" smtClean="0"/>
              <a:t>Massachusetts Institute of Technology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2800" dirty="0" smtClean="0"/>
              <a:t>CHAPTER 5</a:t>
            </a:r>
            <a:br>
              <a:rPr lang="en-US" altLang="zh-CN" sz="2800" dirty="0" smtClean="0"/>
            </a:br>
            <a:r>
              <a:rPr lang="en-US" altLang="zh-CN" sz="2800" dirty="0" smtClean="0"/>
              <a:t>ENFORCING MODULARITY WITH VIRTUALIZATION</a:t>
            </a:r>
            <a:br>
              <a:rPr lang="en-US" altLang="zh-CN" sz="2800" dirty="0" smtClean="0"/>
            </a:b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5.1. Client/server organization within a computer using virtualization</a:t>
            </a:r>
          </a:p>
          <a:p>
            <a:r>
              <a:rPr lang="en-US" altLang="zh-CN" dirty="0" smtClean="0"/>
              <a:t>5.2. Virtual links using SEND, RECEIVE, and a bounded buffer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5.3. Enforcing modularity with domains</a:t>
            </a:r>
          </a:p>
          <a:p>
            <a:r>
              <a:rPr lang="en-US" altLang="zh-CN" dirty="0" smtClean="0"/>
              <a:t>5.4. </a:t>
            </a:r>
            <a:r>
              <a:rPr lang="en-US" altLang="zh-CN" dirty="0" err="1" smtClean="0"/>
              <a:t>Virtualizing</a:t>
            </a:r>
            <a:r>
              <a:rPr lang="en-US" altLang="zh-CN" dirty="0" smtClean="0"/>
              <a:t> memory</a:t>
            </a:r>
          </a:p>
          <a:p>
            <a:r>
              <a:rPr lang="en-US" altLang="zh-CN" dirty="0" smtClean="0"/>
              <a:t>5.5. </a:t>
            </a:r>
            <a:r>
              <a:rPr lang="en-US" altLang="zh-CN" dirty="0" err="1" smtClean="0"/>
              <a:t>Virtualizing</a:t>
            </a:r>
            <a:r>
              <a:rPr lang="en-US" altLang="zh-CN" dirty="0" smtClean="0"/>
              <a:t> processors using threads</a:t>
            </a:r>
          </a:p>
          <a:p>
            <a:r>
              <a:rPr lang="en-US" altLang="zh-CN" dirty="0" smtClean="0"/>
              <a:t>5.6. Thread primitives for sequence coordination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1AD2-7AAC-4C8D-9852-11509F635D41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Thank you! </a:t>
            </a:r>
            <a:endParaRPr lang="zh-CN" alt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Review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implementation of bounded buffers took advantage that all threads share the same physical memory, but sharing memory does not enforce modularity well. </a:t>
            </a:r>
          </a:p>
          <a:p>
            <a:r>
              <a:rPr lang="en-US" altLang="zh-CN" dirty="0" smtClean="0"/>
              <a:t>A program may calculate a shared address incorrectly and write to a memory location that logically belongs to another module. </a:t>
            </a:r>
          </a:p>
          <a:p>
            <a:r>
              <a:rPr lang="en-US" altLang="zh-CN" dirty="0" smtClean="0"/>
              <a:t>To enforce modularity we must ensure that the threads of one module cannot overwrite the data of another module.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Some conceptions about domain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zh-CN" sz="3900" b="1" dirty="0" smtClean="0"/>
              <a:t>1. Domain</a:t>
            </a:r>
          </a:p>
          <a:p>
            <a:r>
              <a:rPr lang="en-US" altLang="zh-CN" dirty="0" smtClean="0"/>
              <a:t>A thread’s references is restricted in a contiguous range of memory addresses. </a:t>
            </a:r>
          </a:p>
          <a:p>
            <a:r>
              <a:rPr lang="en-US" altLang="zh-CN" dirty="0" smtClean="0"/>
              <a:t>The contiguous range of memory addresses is called domain.</a:t>
            </a:r>
          </a:p>
          <a:p>
            <a:r>
              <a:rPr lang="en-US" altLang="zh-CN" dirty="0" smtClean="0"/>
              <a:t>When a programmer calls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ALLOCATE_THREAD, the programmer specifies a domain in which the thread is to run. </a:t>
            </a:r>
          </a:p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thread manager records a thread’s domain.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Some conceptions about domain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2. Domain register</a:t>
            </a:r>
          </a:p>
          <a:p>
            <a:r>
              <a:rPr lang="en-US" altLang="zh-CN" dirty="0" smtClean="0"/>
              <a:t>A thread should refer to memory </a:t>
            </a:r>
            <a:r>
              <a:rPr lang="en-US" altLang="zh-CN" b="1" dirty="0" smtClean="0"/>
              <a:t>within</a:t>
            </a:r>
            <a:r>
              <a:rPr lang="en-US" altLang="zh-CN" dirty="0" smtClean="0"/>
              <a:t> its domain</a:t>
            </a:r>
            <a:r>
              <a:rPr lang="zh-CN" altLang="en-US" dirty="0" smtClean="0"/>
              <a:t> </a:t>
            </a:r>
            <a:r>
              <a:rPr lang="en-US" altLang="zh-CN" dirty="0" smtClean="0"/>
              <a:t> only </a:t>
            </a:r>
          </a:p>
          <a:p>
            <a:r>
              <a:rPr lang="en-US" altLang="zh-CN" dirty="0" smtClean="0"/>
              <a:t>A </a:t>
            </a:r>
            <a:r>
              <a:rPr lang="en-US" altLang="zh-CN" b="1" dirty="0" smtClean="0"/>
              <a:t>domain register</a:t>
            </a:r>
            <a:r>
              <a:rPr lang="zh-CN" altLang="en-US" b="1" dirty="0" smtClean="0"/>
              <a:t> </a:t>
            </a:r>
            <a:r>
              <a:rPr lang="en-US" altLang="zh-CN" dirty="0" smtClean="0"/>
              <a:t>contains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address ranges that the currently running thread is allowed to use</a:t>
            </a:r>
          </a:p>
          <a:p>
            <a:pPr lvl="1"/>
            <a:r>
              <a:rPr lang="en-US" altLang="zh-CN" dirty="0" smtClean="0"/>
              <a:t>the lowest address and highest address</a:t>
            </a:r>
          </a:p>
          <a:p>
            <a:r>
              <a:rPr lang="en-US" altLang="zh-CN" dirty="0" smtClean="0"/>
              <a:t>Each processor there is a domain register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867150"/>
            <a:ext cx="5343525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8581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Some conceptions about domain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686800" cy="4757758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3. Memory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manager</a:t>
            </a:r>
          </a:p>
          <a:p>
            <a:r>
              <a:rPr lang="en-US" altLang="zh-CN" sz="2800" dirty="0" smtClean="0"/>
              <a:t>A memory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manager is a </a:t>
            </a:r>
            <a:r>
              <a:rPr lang="en-US" altLang="zh-CN" sz="2800" b="1" dirty="0" smtClean="0"/>
              <a:t>special interpreter</a:t>
            </a:r>
            <a:r>
              <a:rPr lang="en-US" altLang="zh-CN" sz="2800" dirty="0" smtClean="0"/>
              <a:t>.</a:t>
            </a:r>
          </a:p>
          <a:p>
            <a:r>
              <a:rPr lang="en-US" altLang="zh-CN" sz="2800" dirty="0" smtClean="0"/>
              <a:t>A memory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manager is typically implemented in </a:t>
            </a:r>
            <a:r>
              <a:rPr lang="en-US" altLang="zh-CN" sz="2800" b="1" dirty="0" smtClean="0"/>
              <a:t>hardware</a:t>
            </a:r>
            <a:r>
              <a:rPr lang="en-US" altLang="zh-CN" sz="2800" dirty="0" smtClean="0"/>
              <a:t> and placed between a processor and the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bus. </a:t>
            </a:r>
          </a:p>
          <a:p>
            <a:r>
              <a:rPr lang="en-US" altLang="zh-CN" sz="2800" dirty="0" smtClean="0"/>
              <a:t>ALLOCATE_THREAD loads the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processor’s domain register with the thread’s domain.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/>
          <a:lstStyle/>
          <a:p>
            <a:r>
              <a:rPr lang="en-US" altLang="zh-CN" dirty="0" smtClean="0"/>
              <a:t>Some conceptions about domain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6"/>
            <a:ext cx="8401080" cy="5572164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The memory manager </a:t>
            </a:r>
            <a:r>
              <a:rPr lang="en-US" altLang="zh-CN" b="1" dirty="0" smtClean="0"/>
              <a:t>checks for each memory reference</a:t>
            </a:r>
            <a:r>
              <a:rPr lang="en-US" altLang="zh-CN" dirty="0" smtClean="0"/>
              <a:t> that the address is equal or higher than low and smaller than high. </a:t>
            </a:r>
          </a:p>
          <a:p>
            <a:r>
              <a:rPr lang="en-US" altLang="zh-CN" dirty="0" smtClean="0"/>
              <a:t>If it is, the memory manager issues the </a:t>
            </a:r>
            <a:r>
              <a:rPr lang="en-US" altLang="zh-CN" b="1" dirty="0" smtClean="0"/>
              <a:t>corresponding bus request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If not, it interrupts the processor, signaling a memory </a:t>
            </a:r>
            <a:r>
              <a:rPr lang="en-US" altLang="zh-CN" b="1" dirty="0" smtClean="0"/>
              <a:t>reference exception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The exception handler can then decide what to do.</a:t>
            </a:r>
          </a:p>
          <a:p>
            <a:pPr lvl="1"/>
            <a:r>
              <a:rPr lang="en-US" altLang="zh-CN" dirty="0" smtClean="0"/>
              <a:t>One option is to deliver an error message and destroy the thread.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Some conceptions about domain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en-US" altLang="zh-CN" dirty="0" smtClean="0"/>
              <a:t>This design ensures that a thread can make references only to addresses that are in its domain. </a:t>
            </a:r>
          </a:p>
          <a:p>
            <a:r>
              <a:rPr lang="en-US" altLang="zh-CN" dirty="0" smtClean="0"/>
              <a:t>Threads cannot </a:t>
            </a:r>
            <a:r>
              <a:rPr lang="en-US" altLang="zh-CN" b="1" dirty="0" smtClean="0"/>
              <a:t>overwrite</a:t>
            </a:r>
            <a:r>
              <a:rPr lang="en-US" altLang="zh-CN" dirty="0" smtClean="0"/>
              <a:t> or </a:t>
            </a:r>
            <a:r>
              <a:rPr lang="en-US" altLang="zh-CN" b="1" dirty="0" smtClean="0"/>
              <a:t>jump</a:t>
            </a:r>
            <a:r>
              <a:rPr lang="en-US" altLang="zh-CN" dirty="0" smtClean="0"/>
              <a:t> to memory locations of other threads.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-24"/>
            <a:ext cx="8643998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Some conceptions about domain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4. Share domains</a:t>
            </a:r>
          </a:p>
          <a:p>
            <a:r>
              <a:rPr lang="en-US" altLang="zh-CN" dirty="0" smtClean="0"/>
              <a:t>To allow for sharing, each thread is allowed to have several domains, as many as a thread needs. </a:t>
            </a:r>
          </a:p>
          <a:p>
            <a:r>
              <a:rPr lang="en-US" altLang="zh-CN" dirty="0" smtClean="0"/>
              <a:t>Each </a:t>
            </a:r>
            <a:r>
              <a:rPr lang="en-US" altLang="zh-CN" dirty="0" smtClean="0"/>
              <a:t>processor is given several domain registers.</a:t>
            </a:r>
          </a:p>
          <a:p>
            <a:r>
              <a:rPr lang="en-US" altLang="zh-CN" dirty="0" smtClean="0"/>
              <a:t>Now </a:t>
            </a:r>
            <a:r>
              <a:rPr lang="en-US" altLang="zh-CN" dirty="0"/>
              <a:t>a designer can partition the memory of the programs </a:t>
            </a:r>
            <a:r>
              <a:rPr lang="en-US" altLang="zh-CN" dirty="0" smtClean="0"/>
              <a:t>and control sharing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1245</Words>
  <Application>Microsoft Office PowerPoint</Application>
  <PresentationFormat>全屏显示(4:3)</PresentationFormat>
  <Paragraphs>136</Paragraphs>
  <Slides>26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Office 主题</vt:lpstr>
      <vt:lpstr>How to enforcing modularity with domains?</vt:lpstr>
      <vt:lpstr>Contents</vt:lpstr>
      <vt:lpstr>Review</vt:lpstr>
      <vt:lpstr>Some conceptions about domain</vt:lpstr>
      <vt:lpstr>Some conceptions about domain</vt:lpstr>
      <vt:lpstr>Some conceptions about domain</vt:lpstr>
      <vt:lpstr>Some conceptions about domain</vt:lpstr>
      <vt:lpstr>Some conceptions about domain</vt:lpstr>
      <vt:lpstr>Some conceptions about domain</vt:lpstr>
      <vt:lpstr>Some conceptions about domain</vt:lpstr>
      <vt:lpstr>Allocate and map a new domain</vt:lpstr>
      <vt:lpstr>How to control thread to access the domain? </vt:lpstr>
      <vt:lpstr>How to control thread to access the domain? </vt:lpstr>
      <vt:lpstr>How to control thread to access the domain? </vt:lpstr>
      <vt:lpstr>How to check permission by memory manager?</vt:lpstr>
      <vt:lpstr>How to check permission by memory manager?</vt:lpstr>
      <vt:lpstr>More enforced modularity with kernel and user mode</vt:lpstr>
      <vt:lpstr>More enforced modularity with kernel and user mode</vt:lpstr>
      <vt:lpstr>More enforced modularity with kernel and user mode</vt:lpstr>
      <vt:lpstr>Enforcing modularity for bounded buffers</vt:lpstr>
      <vt:lpstr>Enforcing modularity for bounded buffers</vt:lpstr>
      <vt:lpstr>Enforcing modularity for bounded buffers</vt:lpstr>
      <vt:lpstr>Enforcing modularity for bounded buffers</vt:lpstr>
      <vt:lpstr>Reference</vt:lpstr>
      <vt:lpstr>CHAPTER 5 ENFORCING MODULARITY WITH VIRTUALIZATION </vt:lpstr>
      <vt:lpstr>Thank you!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Enforcing modularity with domains</dc:title>
  <dc:creator>微软用户</dc:creator>
  <cp:lastModifiedBy>微软用户</cp:lastModifiedBy>
  <cp:revision>84</cp:revision>
  <dcterms:created xsi:type="dcterms:W3CDTF">2016-10-17T16:12:26Z</dcterms:created>
  <dcterms:modified xsi:type="dcterms:W3CDTF">2016-10-23T14:36:57Z</dcterms:modified>
</cp:coreProperties>
</file>