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83" r:id="rId3"/>
    <p:sldId id="274" r:id="rId4"/>
    <p:sldId id="277" r:id="rId5"/>
    <p:sldId id="276" r:id="rId6"/>
    <p:sldId id="273" r:id="rId7"/>
    <p:sldId id="271" r:id="rId8"/>
    <p:sldId id="275" r:id="rId9"/>
    <p:sldId id="289" r:id="rId10"/>
    <p:sldId id="257" r:id="rId11"/>
    <p:sldId id="258" r:id="rId12"/>
    <p:sldId id="259" r:id="rId13"/>
    <p:sldId id="260" r:id="rId14"/>
    <p:sldId id="261" r:id="rId15"/>
    <p:sldId id="263" r:id="rId16"/>
    <p:sldId id="264" r:id="rId17"/>
    <p:sldId id="265" r:id="rId18"/>
    <p:sldId id="267" r:id="rId19"/>
    <p:sldId id="268" r:id="rId20"/>
    <p:sldId id="278" r:id="rId21"/>
    <p:sldId id="269" r:id="rId22"/>
    <p:sldId id="288" r:id="rId23"/>
    <p:sldId id="287" r:id="rId24"/>
    <p:sldId id="285" r:id="rId25"/>
    <p:sldId id="284" r:id="rId26"/>
    <p:sldId id="286" r:id="rId2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2ACD81-C58E-4D46-BB47-752A737D0179}" type="datetimeFigureOut">
              <a:rPr lang="zh-CN" altLang="en-US" smtClean="0"/>
              <a:pPr/>
              <a:t>2016/9/28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A6D52C-5081-4373-A89F-70F209C3259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435E-8B9D-4E9F-9EFE-77052AFE5512}" type="datetime1">
              <a:rPr lang="zh-CN" altLang="en-US" smtClean="0"/>
              <a:pPr/>
              <a:t>2016/9/28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4F2-0756-4002-9924-DAEB0BFB83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F1D5B-6B71-479F-9650-32F5FED416DA}" type="datetime1">
              <a:rPr lang="zh-CN" altLang="en-US" smtClean="0"/>
              <a:pPr/>
              <a:t>2016/9/28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4F2-0756-4002-9924-DAEB0BFB83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A5C1-1249-424C-8E7E-644711AE4F86}" type="datetime1">
              <a:rPr lang="zh-CN" altLang="en-US" smtClean="0"/>
              <a:pPr/>
              <a:t>2016/9/28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4F2-0756-4002-9924-DAEB0BFB83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0734-294D-41BB-B1A1-5077AD2BC039}" type="datetime1">
              <a:rPr lang="zh-CN" altLang="en-US" smtClean="0"/>
              <a:pPr/>
              <a:t>2016/9/28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4F2-0756-4002-9924-DAEB0BFB83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2D9FA-4641-45DA-9224-180F59124DE9}" type="datetime1">
              <a:rPr lang="zh-CN" altLang="en-US" smtClean="0"/>
              <a:pPr/>
              <a:t>2016/9/28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4F2-0756-4002-9924-DAEB0BFB83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AFCD6-448D-4960-A901-F276142F8F54}" type="datetime1">
              <a:rPr lang="zh-CN" altLang="en-US" smtClean="0"/>
              <a:pPr/>
              <a:t>2016/9/28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4F2-0756-4002-9924-DAEB0BFB83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A7B79-CFF1-4248-8075-A5E136A62B80}" type="datetime1">
              <a:rPr lang="zh-CN" altLang="en-US" smtClean="0"/>
              <a:pPr/>
              <a:t>2016/9/28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4F2-0756-4002-9924-DAEB0BFB83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5EF4A-09FC-4550-BC48-C3B62936572F}" type="datetime1">
              <a:rPr lang="zh-CN" altLang="en-US" smtClean="0"/>
              <a:pPr/>
              <a:t>2016/9/28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4F2-0756-4002-9924-DAEB0BFB83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4AB78-6E86-4EA8-9F11-590ADA04F199}" type="datetime1">
              <a:rPr lang="zh-CN" altLang="en-US" smtClean="0"/>
              <a:pPr/>
              <a:t>2016/9/28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4F2-0756-4002-9924-DAEB0BFB83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EF099-AE01-47D3-A1A9-86612913F254}" type="datetime1">
              <a:rPr lang="zh-CN" altLang="en-US" smtClean="0"/>
              <a:pPr/>
              <a:t>2016/9/28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4F2-0756-4002-9924-DAEB0BFB83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CF103-67DB-4702-97E8-50BA203038B6}" type="datetime1">
              <a:rPr lang="zh-CN" altLang="en-US" smtClean="0"/>
              <a:pPr/>
              <a:t>2016/9/28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4F2-0756-4002-9924-DAEB0BFB83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739EE-17E2-41D8-9E7C-8A1131CE80C4}" type="datetime1">
              <a:rPr lang="zh-CN" altLang="en-US" smtClean="0"/>
              <a:pPr/>
              <a:t>2016/9/28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D74F2-0756-4002-9924-DAEB0BFB83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//upload.wikimedia.org/wikipedia/commons/9/9c/Coupling_sketches_cropped_1.svg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0017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 How to </a:t>
            </a:r>
            <a:r>
              <a:rPr lang="en-US" altLang="zh-CN" smtClean="0"/>
              <a:t>achieve software modular </a:t>
            </a:r>
            <a:r>
              <a:rPr lang="en-US" altLang="zh-CN" dirty="0" smtClean="0"/>
              <a:t>sharing in naming schemes? 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4029076"/>
            <a:ext cx="6400800" cy="2328882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Prof. Zhang Gang</a:t>
            </a:r>
          </a:p>
          <a:p>
            <a:r>
              <a:rPr lang="en-US" altLang="zh-CN" dirty="0" smtClean="0"/>
              <a:t>The Department of Computer Science &amp; Technology TJRAC, China</a:t>
            </a:r>
          </a:p>
          <a:p>
            <a:r>
              <a:rPr lang="en-US" altLang="zh-CN" dirty="0" smtClean="0"/>
              <a:t>gzhang@tju.edu.cn</a:t>
            </a:r>
          </a:p>
          <a:p>
            <a:r>
              <a:rPr lang="en-US" altLang="zh-CN" dirty="0" smtClean="0"/>
              <a:t>2016.09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4F2-0756-4002-9924-DAEB0BFB83D0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i="1" dirty="0" smtClean="0"/>
              <a:t>4. Modular sharing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072098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Connecting </a:t>
            </a:r>
            <a:r>
              <a:rPr lang="en-US" altLang="zh-CN" b="1" dirty="0"/>
              <a:t>modules by name </a:t>
            </a:r>
            <a:r>
              <a:rPr lang="en-US" altLang="zh-CN" dirty="0"/>
              <a:t>provides great </a:t>
            </a:r>
            <a:r>
              <a:rPr lang="en-US" altLang="zh-CN" dirty="0" smtClean="0"/>
              <a:t>flexibility</a:t>
            </a:r>
          </a:p>
          <a:p>
            <a:r>
              <a:rPr lang="en-US" altLang="zh-CN" dirty="0" smtClean="0"/>
              <a:t>But </a:t>
            </a:r>
            <a:r>
              <a:rPr lang="en-US" altLang="zh-CN" dirty="0"/>
              <a:t>it introduces a </a:t>
            </a:r>
            <a:r>
              <a:rPr lang="en-US" altLang="zh-CN" b="1" dirty="0"/>
              <a:t>hazard</a:t>
            </a:r>
            <a:r>
              <a:rPr lang="en-US" altLang="zh-CN" dirty="0"/>
              <a:t>: 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The designer </a:t>
            </a:r>
            <a:r>
              <a:rPr lang="en-US" altLang="zh-CN" dirty="0"/>
              <a:t>sometimes has to deal with </a:t>
            </a:r>
            <a:r>
              <a:rPr lang="en-US" altLang="zh-CN" dirty="0">
                <a:solidFill>
                  <a:srgbClr val="FF0000"/>
                </a:solidFill>
              </a:rPr>
              <a:t>pre-existing names</a:t>
            </a:r>
            <a:r>
              <a:rPr lang="en-US" altLang="zh-CN" dirty="0"/>
              <a:t>, perhaps </a:t>
            </a:r>
            <a:r>
              <a:rPr lang="en-US" altLang="zh-CN" dirty="0">
                <a:solidFill>
                  <a:srgbClr val="FF0000"/>
                </a:solidFill>
              </a:rPr>
              <a:t>chosen by someone </a:t>
            </a:r>
            <a:r>
              <a:rPr lang="en-US" altLang="zh-CN" dirty="0" smtClean="0">
                <a:solidFill>
                  <a:srgbClr val="FF0000"/>
                </a:solidFill>
              </a:rPr>
              <a:t>else </a:t>
            </a:r>
            <a:r>
              <a:rPr lang="en-US" altLang="zh-CN" dirty="0" smtClean="0"/>
              <a:t>over </a:t>
            </a:r>
            <a:r>
              <a:rPr lang="en-US" altLang="zh-CN" dirty="0"/>
              <a:t>whom the designer has no control</a:t>
            </a:r>
            <a:r>
              <a:rPr lang="en-US" altLang="zh-CN" dirty="0" smtClean="0"/>
              <a:t>.</a:t>
            </a:r>
          </a:p>
          <a:p>
            <a:r>
              <a:rPr lang="en-US" altLang="zh-CN" b="1" dirty="0" smtClean="0"/>
              <a:t>This hazard can arise</a:t>
            </a:r>
            <a:r>
              <a:rPr lang="en-US" altLang="zh-CN" dirty="0" smtClean="0"/>
              <a:t> whenever modules are designed </a:t>
            </a:r>
            <a:r>
              <a:rPr lang="en-US" altLang="zh-CN" dirty="0" smtClean="0">
                <a:solidFill>
                  <a:srgbClr val="FF0000"/>
                </a:solidFill>
              </a:rPr>
              <a:t>independently</a:t>
            </a:r>
          </a:p>
          <a:p>
            <a:pPr lvl="1"/>
            <a:r>
              <a:rPr lang="en-US" altLang="zh-CN" dirty="0" smtClean="0"/>
              <a:t>Why?</a:t>
            </a:r>
            <a:endParaRPr lang="zh-CN" altLang="en-US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4F2-0756-4002-9924-DAEB0BFB83D0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/>
          <a:lstStyle/>
          <a:p>
            <a:r>
              <a:rPr lang="en-US" altLang="zh-CN" i="1" dirty="0" smtClean="0"/>
              <a:t>4 Modular sharing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572140"/>
          </a:xfrm>
        </p:spPr>
        <p:txBody>
          <a:bodyPr>
            <a:normAutofit lnSpcReduction="10000"/>
          </a:bodyPr>
          <a:lstStyle/>
          <a:p>
            <a:r>
              <a:rPr lang="en-US" altLang="zh-CN" dirty="0"/>
              <a:t>For example:  </a:t>
            </a:r>
            <a:endParaRPr lang="en-US" altLang="zh-CN" dirty="0" smtClean="0"/>
          </a:p>
          <a:p>
            <a:pPr lvl="1"/>
            <a:r>
              <a:rPr lang="en-US" altLang="zh-CN" sz="3200" dirty="0" smtClean="0"/>
              <a:t>1. Determine </a:t>
            </a:r>
            <a:r>
              <a:rPr lang="en-US" altLang="zh-CN" sz="3200" dirty="0"/>
              <a:t>a suitable </a:t>
            </a:r>
            <a:r>
              <a:rPr lang="en-US" altLang="zh-CN" sz="3200" b="1" dirty="0"/>
              <a:t>file name </a:t>
            </a:r>
            <a:r>
              <a:rPr lang="en-US" altLang="zh-CN" sz="3200" dirty="0"/>
              <a:t>for a </a:t>
            </a:r>
            <a:r>
              <a:rPr lang="en-US" altLang="zh-CN" sz="3200" dirty="0" smtClean="0"/>
              <a:t>file in your computer system</a:t>
            </a:r>
          </a:p>
          <a:p>
            <a:pPr lvl="2"/>
            <a:r>
              <a:rPr lang="en-US" altLang="zh-CN" sz="2800" dirty="0" smtClean="0"/>
              <a:t>The file name must not be repeated </a:t>
            </a:r>
            <a:r>
              <a:rPr lang="en-US" altLang="zh-CN" sz="2800" b="1" dirty="0" smtClean="0"/>
              <a:t>in the folder</a:t>
            </a:r>
            <a:endParaRPr lang="en-US" altLang="zh-CN" sz="2800" dirty="0" smtClean="0"/>
          </a:p>
          <a:p>
            <a:pPr lvl="1"/>
            <a:r>
              <a:rPr lang="en-US" altLang="zh-CN" sz="3200" dirty="0" smtClean="0"/>
              <a:t>2. Determine a suitable </a:t>
            </a:r>
            <a:r>
              <a:rPr lang="en-US" altLang="zh-CN" sz="3200" b="1" dirty="0" smtClean="0"/>
              <a:t>user name </a:t>
            </a:r>
            <a:r>
              <a:rPr lang="en-US" altLang="zh-CN" sz="3200" dirty="0" smtClean="0"/>
              <a:t>for an email user in an email system</a:t>
            </a:r>
          </a:p>
          <a:p>
            <a:pPr lvl="2"/>
            <a:r>
              <a:rPr lang="en-US" altLang="zh-CN" sz="2800" dirty="0" smtClean="0"/>
              <a:t>The user name must not be repeated </a:t>
            </a:r>
            <a:r>
              <a:rPr lang="en-US" altLang="zh-CN" sz="2800" b="1" dirty="0" smtClean="0"/>
              <a:t>in the email system</a:t>
            </a:r>
            <a:endParaRPr lang="en-US" altLang="zh-CN" sz="2800" dirty="0" smtClean="0"/>
          </a:p>
          <a:p>
            <a:r>
              <a:rPr lang="en-US" altLang="zh-CN" dirty="0" smtClean="0"/>
              <a:t> Which name is more difficult to determine?</a:t>
            </a:r>
          </a:p>
          <a:p>
            <a:pPr lvl="1"/>
            <a:r>
              <a:rPr lang="en-US" altLang="zh-CN" dirty="0" smtClean="0"/>
              <a:t>Why?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4F2-0756-4002-9924-DAEB0BFB83D0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r>
              <a:rPr lang="en-US" altLang="zh-CN" i="1" dirty="0" smtClean="0"/>
              <a:t>4 Modular sharing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86412"/>
          </a:xfrm>
        </p:spPr>
        <p:txBody>
          <a:bodyPr>
            <a:normAutofit/>
          </a:bodyPr>
          <a:lstStyle/>
          <a:p>
            <a:r>
              <a:rPr lang="en-US" altLang="zh-CN" b="1" i="1" dirty="0" smtClean="0"/>
              <a:t>Modular sharing </a:t>
            </a:r>
          </a:p>
          <a:p>
            <a:pPr lvl="1"/>
            <a:r>
              <a:rPr lang="en-US" altLang="zh-CN" sz="3200" i="1" dirty="0" smtClean="0"/>
              <a:t>One can </a:t>
            </a:r>
            <a:r>
              <a:rPr lang="en-US" altLang="zh-CN" sz="3200" b="1" dirty="0" smtClean="0"/>
              <a:t>use a shared module by name </a:t>
            </a:r>
            <a:r>
              <a:rPr lang="en-US" altLang="zh-CN" sz="3200" dirty="0" smtClean="0">
                <a:solidFill>
                  <a:srgbClr val="FF0000"/>
                </a:solidFill>
              </a:rPr>
              <a:t>without knowing the names of the modules it uses</a:t>
            </a:r>
            <a:endParaRPr lang="en-US" altLang="zh-CN" sz="3200" dirty="0" smtClean="0"/>
          </a:p>
          <a:p>
            <a:pPr lvl="1"/>
            <a:r>
              <a:rPr lang="en-US" altLang="zh-CN" sz="3200" b="1" dirty="0" smtClean="0"/>
              <a:t>Modular sharing is one of the primary goals of modularity</a:t>
            </a:r>
            <a:endParaRPr lang="zh-CN" altLang="en-US" sz="3200" dirty="0" smtClean="0"/>
          </a:p>
          <a:p>
            <a:r>
              <a:rPr lang="en-US" altLang="zh-CN" dirty="0" smtClean="0"/>
              <a:t>If</a:t>
            </a:r>
            <a:r>
              <a:rPr lang="en-US" altLang="zh-CN" dirty="0"/>
              <a:t>, in order to use a module, the designer must know about and avoid </a:t>
            </a:r>
            <a:r>
              <a:rPr lang="en-US" altLang="zh-CN" b="1" dirty="0" smtClean="0"/>
              <a:t>the names </a:t>
            </a:r>
            <a:r>
              <a:rPr lang="en-US" altLang="zh-CN" b="1" dirty="0"/>
              <a:t>used within that module</a:t>
            </a:r>
            <a:r>
              <a:rPr lang="en-US" altLang="zh-CN" dirty="0"/>
              <a:t> for its components, </a:t>
            </a:r>
            <a:r>
              <a:rPr lang="en-US" altLang="zh-CN" dirty="0">
                <a:solidFill>
                  <a:srgbClr val="FF0000"/>
                </a:solidFill>
              </a:rPr>
              <a:t>we have failed to achieve </a:t>
            </a:r>
            <a:r>
              <a:rPr lang="en-US" altLang="zh-CN" b="1" i="1" dirty="0" smtClean="0">
                <a:solidFill>
                  <a:srgbClr val="FF0000"/>
                </a:solidFill>
              </a:rPr>
              <a:t>modular sharing</a:t>
            </a:r>
            <a:r>
              <a:rPr lang="en-US" altLang="zh-CN" i="1" dirty="0" smtClean="0"/>
              <a:t>.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4F2-0756-4002-9924-DAEB0BFB83D0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681534"/>
            <a:ext cx="7927860" cy="2962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r>
              <a:rPr lang="en-US" altLang="zh-CN" i="1" dirty="0" smtClean="0"/>
              <a:t>4.1 Name conflict</a:t>
            </a:r>
            <a:endParaRPr lang="zh-CN" altLang="en-US" i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2643207"/>
          </a:xfrm>
        </p:spPr>
        <p:txBody>
          <a:bodyPr>
            <a:normAutofit fontScale="92500"/>
          </a:bodyPr>
          <a:lstStyle/>
          <a:p>
            <a:r>
              <a:rPr lang="en-US" altLang="zh-CN" b="1" dirty="0" smtClean="0"/>
              <a:t>Name conflict</a:t>
            </a:r>
            <a:r>
              <a:rPr lang="en-US" altLang="zh-CN" dirty="0" smtClean="0"/>
              <a:t>:</a:t>
            </a:r>
          </a:p>
          <a:p>
            <a:pPr lvl="1"/>
            <a:r>
              <a:rPr lang="en-US" altLang="zh-CN" sz="3200" dirty="0" smtClean="0"/>
              <a:t>Two or more different values compete for the </a:t>
            </a:r>
            <a:r>
              <a:rPr lang="en-US" altLang="zh-CN" sz="3200" b="1" dirty="0" smtClean="0"/>
              <a:t>binding</a:t>
            </a:r>
            <a:r>
              <a:rPr lang="en-US" altLang="zh-CN" sz="3200" dirty="0" smtClean="0"/>
              <a:t> of the </a:t>
            </a:r>
            <a:r>
              <a:rPr lang="en-US" altLang="zh-CN" sz="3200" dirty="0" smtClean="0">
                <a:solidFill>
                  <a:srgbClr val="FF0000"/>
                </a:solidFill>
              </a:rPr>
              <a:t>same name </a:t>
            </a:r>
            <a:r>
              <a:rPr lang="en-US" altLang="zh-CN" sz="3200" dirty="0" smtClean="0"/>
              <a:t>in the </a:t>
            </a:r>
            <a:r>
              <a:rPr lang="en-US" altLang="zh-CN" sz="3200" dirty="0" smtClean="0">
                <a:solidFill>
                  <a:srgbClr val="FF0000"/>
                </a:solidFill>
              </a:rPr>
              <a:t>same context</a:t>
            </a:r>
            <a:r>
              <a:rPr lang="en-US" altLang="zh-CN" sz="3200" dirty="0" smtClean="0"/>
              <a:t>.</a:t>
            </a:r>
            <a:endParaRPr lang="zh-CN" altLang="en-US" sz="3200" dirty="0" smtClean="0"/>
          </a:p>
          <a:p>
            <a:r>
              <a:rPr lang="en-US" altLang="zh-CN" dirty="0" smtClean="0"/>
              <a:t>Lack </a:t>
            </a:r>
            <a:r>
              <a:rPr lang="en-US" altLang="zh-CN" dirty="0"/>
              <a:t>of modular sharing shows up in the form of </a:t>
            </a:r>
            <a:r>
              <a:rPr lang="en-US" altLang="zh-CN" i="1" dirty="0"/>
              <a:t>name </a:t>
            </a:r>
            <a:r>
              <a:rPr lang="en-US" altLang="zh-CN" i="1" dirty="0" smtClean="0"/>
              <a:t>conflict</a:t>
            </a:r>
          </a:p>
        </p:txBody>
      </p:sp>
      <p:sp>
        <p:nvSpPr>
          <p:cNvPr id="5" name="矩形 4"/>
          <p:cNvSpPr/>
          <p:nvPr/>
        </p:nvSpPr>
        <p:spPr>
          <a:xfrm>
            <a:off x="571472" y="4572008"/>
            <a:ext cx="3071834" cy="214314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5929322" y="4857760"/>
            <a:ext cx="2714644" cy="178595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4F2-0756-4002-9924-DAEB0BFB83D0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071570"/>
          </a:xfrm>
        </p:spPr>
        <p:txBody>
          <a:bodyPr/>
          <a:lstStyle/>
          <a:p>
            <a:r>
              <a:rPr lang="en-US" altLang="zh-CN" i="1" dirty="0" smtClean="0"/>
              <a:t>4.1 Name conflict</a:t>
            </a:r>
            <a:endParaRPr lang="zh-CN" altLang="en-US" i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643578"/>
          </a:xfrm>
        </p:spPr>
        <p:txBody>
          <a:bodyPr>
            <a:normAutofit/>
          </a:bodyPr>
          <a:lstStyle/>
          <a:p>
            <a:r>
              <a:rPr lang="en-US" altLang="zh-CN" dirty="0"/>
              <a:t>Name conflict can </a:t>
            </a:r>
            <a:r>
              <a:rPr lang="en-US" altLang="zh-CN" b="1" dirty="0"/>
              <a:t>arise</a:t>
            </a:r>
            <a:r>
              <a:rPr lang="en-US" altLang="zh-CN" dirty="0"/>
              <a:t> when integrating two (or more) independently conceived </a:t>
            </a:r>
            <a:r>
              <a:rPr lang="en-US" altLang="zh-CN" dirty="0" smtClean="0"/>
              <a:t>something which use the </a:t>
            </a:r>
            <a:r>
              <a:rPr lang="en-US" altLang="zh-CN" b="1" dirty="0" smtClean="0"/>
              <a:t>same naming scheme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sz="3200" dirty="0" smtClean="0"/>
              <a:t>sets of programs</a:t>
            </a:r>
          </a:p>
          <a:p>
            <a:pPr lvl="1"/>
            <a:r>
              <a:rPr lang="en-US" altLang="zh-CN" sz="3200" dirty="0" smtClean="0"/>
              <a:t>sets </a:t>
            </a:r>
            <a:r>
              <a:rPr lang="en-US" altLang="zh-CN" sz="3200" dirty="0"/>
              <a:t>of </a:t>
            </a:r>
            <a:r>
              <a:rPr lang="en-US" altLang="zh-CN" sz="3200" dirty="0" smtClean="0"/>
              <a:t>documents</a:t>
            </a:r>
          </a:p>
          <a:p>
            <a:pPr lvl="1"/>
            <a:r>
              <a:rPr lang="en-US" altLang="zh-CN" sz="3200" dirty="0" smtClean="0"/>
              <a:t>file systems</a:t>
            </a:r>
          </a:p>
          <a:p>
            <a:pPr lvl="1"/>
            <a:r>
              <a:rPr lang="en-US" altLang="zh-CN" sz="3200" dirty="0" smtClean="0"/>
              <a:t>databases</a:t>
            </a:r>
          </a:p>
          <a:p>
            <a:pPr lvl="1"/>
            <a:r>
              <a:rPr lang="en-US" altLang="zh-CN" sz="3200" dirty="0" smtClean="0"/>
              <a:t>or </a:t>
            </a:r>
            <a:r>
              <a:rPr lang="en-US" altLang="zh-CN" sz="3200" dirty="0"/>
              <a:t>indeed any collection of </a:t>
            </a:r>
            <a:r>
              <a:rPr lang="en-US" altLang="zh-CN" sz="3200" dirty="0" smtClean="0"/>
              <a:t>components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4F2-0756-4002-9924-DAEB0BFB83D0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4286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altLang="zh-CN" i="1" dirty="0" smtClean="0"/>
              <a:t> 4.2 How to solve the problem of </a:t>
            </a:r>
            <a:br>
              <a:rPr lang="en-US" altLang="zh-CN" i="1" dirty="0" smtClean="0"/>
            </a:br>
            <a:r>
              <a:rPr lang="en-US" altLang="zh-CN" i="1" dirty="0" smtClean="0"/>
              <a:t>name conflict?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/>
          <a:lstStyle/>
          <a:p>
            <a:r>
              <a:rPr lang="en-US" altLang="zh-CN" dirty="0" smtClean="0"/>
              <a:t>Name conflict can be a </a:t>
            </a:r>
            <a:r>
              <a:rPr lang="en-US" altLang="zh-CN" b="1" dirty="0" smtClean="0"/>
              <a:t>serious problem</a:t>
            </a:r>
            <a:endParaRPr lang="en-US" altLang="zh-CN" dirty="0" smtClean="0"/>
          </a:p>
          <a:p>
            <a:pPr lvl="1"/>
            <a:r>
              <a:rPr lang="en-US" altLang="zh-CN" sz="3200" dirty="0" smtClean="0"/>
              <a:t>because fixing it requires changing some of the uses of the conflicting names.</a:t>
            </a:r>
          </a:p>
          <a:p>
            <a:r>
              <a:rPr lang="en-US" altLang="zh-CN" dirty="0" smtClean="0"/>
              <a:t>Making </a:t>
            </a:r>
            <a:r>
              <a:rPr lang="en-US" altLang="zh-CN" dirty="0"/>
              <a:t>such changes can be </a:t>
            </a:r>
            <a:r>
              <a:rPr lang="en-US" altLang="zh-CN" b="1" dirty="0"/>
              <a:t>awkward</a:t>
            </a:r>
            <a:r>
              <a:rPr lang="en-US" altLang="zh-CN" dirty="0"/>
              <a:t> or </a:t>
            </a:r>
            <a:r>
              <a:rPr lang="en-US" altLang="zh-CN" b="1" dirty="0" smtClean="0"/>
              <a:t>difficult</a:t>
            </a:r>
            <a:endParaRPr lang="en-US" altLang="zh-CN" dirty="0" smtClean="0"/>
          </a:p>
          <a:p>
            <a:pPr lvl="1"/>
            <a:r>
              <a:rPr lang="en-US" altLang="zh-CN" sz="3200" dirty="0" smtClean="0"/>
              <a:t>since </a:t>
            </a:r>
            <a:r>
              <a:rPr lang="en-US" altLang="zh-CN" sz="3200" dirty="0"/>
              <a:t>the authors of </a:t>
            </a:r>
            <a:r>
              <a:rPr lang="en-US" altLang="zh-CN" sz="3200" dirty="0" smtClean="0"/>
              <a:t>the</a:t>
            </a:r>
            <a:r>
              <a:rPr lang="zh-CN" altLang="en-US" sz="3200" dirty="0" smtClean="0"/>
              <a:t> </a:t>
            </a:r>
            <a:r>
              <a:rPr lang="en-US" altLang="zh-CN" sz="3200" dirty="0" smtClean="0"/>
              <a:t>original </a:t>
            </a:r>
            <a:r>
              <a:rPr lang="en-US" altLang="zh-CN" sz="3200" dirty="0"/>
              <a:t>subsystems are not necessarily available to help locate, understand, and change </a:t>
            </a:r>
            <a:r>
              <a:rPr lang="en-US" altLang="zh-CN" sz="3200" dirty="0" smtClean="0"/>
              <a:t>the</a:t>
            </a:r>
            <a:r>
              <a:rPr lang="zh-CN" altLang="en-US" sz="3200" dirty="0" smtClean="0"/>
              <a:t> </a:t>
            </a:r>
            <a:r>
              <a:rPr lang="en-US" altLang="zh-CN" sz="3200" dirty="0" smtClean="0"/>
              <a:t>uses </a:t>
            </a:r>
            <a:r>
              <a:rPr lang="en-US" altLang="zh-CN" sz="3200" dirty="0"/>
              <a:t>of the conflicting names.</a:t>
            </a:r>
            <a:endParaRPr lang="zh-CN" altLang="en-US" sz="32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4F2-0756-4002-9924-DAEB0BFB83D0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i="1" dirty="0" smtClean="0"/>
              <a:t>4.2 How to solve the problem of </a:t>
            </a:r>
            <a:br>
              <a:rPr lang="en-US" altLang="zh-CN" i="1" dirty="0" smtClean="0"/>
            </a:br>
            <a:r>
              <a:rPr lang="en-US" altLang="zh-CN" i="1" dirty="0" smtClean="0"/>
              <a:t>name conflict?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720" y="1000109"/>
            <a:ext cx="8572560" cy="2786082"/>
          </a:xfrm>
        </p:spPr>
        <p:txBody>
          <a:bodyPr/>
          <a:lstStyle/>
          <a:p>
            <a:r>
              <a:rPr lang="en-US" altLang="zh-CN" dirty="0"/>
              <a:t>The obvious way to implement modular </a:t>
            </a:r>
            <a:r>
              <a:rPr lang="en-US" altLang="zh-CN" dirty="0" smtClean="0"/>
              <a:t>sharing </a:t>
            </a:r>
          </a:p>
          <a:p>
            <a:pPr lvl="1"/>
            <a:r>
              <a:rPr lang="en-US" altLang="zh-CN" sz="3200" dirty="0" smtClean="0"/>
              <a:t>provide </a:t>
            </a:r>
            <a:r>
              <a:rPr lang="en-US" altLang="zh-CN" sz="3200" dirty="0"/>
              <a:t>each subsystem with</a:t>
            </a:r>
            <a:r>
              <a:rPr lang="en-US" altLang="zh-CN" sz="3200" b="1" dirty="0"/>
              <a:t> </a:t>
            </a:r>
            <a:r>
              <a:rPr lang="en-US" altLang="zh-CN" sz="3200" b="1" dirty="0" smtClean="0"/>
              <a:t>its</a:t>
            </a:r>
            <a:r>
              <a:rPr lang="zh-CN" altLang="en-US" sz="3200" b="1" dirty="0" smtClean="0"/>
              <a:t> </a:t>
            </a:r>
            <a:r>
              <a:rPr lang="en-US" altLang="zh-CN" sz="3200" b="1" dirty="0" smtClean="0"/>
              <a:t>own </a:t>
            </a:r>
            <a:r>
              <a:rPr lang="en-US" altLang="zh-CN" sz="3200" b="1" dirty="0"/>
              <a:t>naming </a:t>
            </a:r>
            <a:r>
              <a:rPr lang="en-US" altLang="zh-CN" sz="3200" b="1" dirty="0" smtClean="0"/>
              <a:t>context</a:t>
            </a:r>
            <a:endParaRPr lang="en-US" altLang="zh-CN" sz="3200" dirty="0" smtClean="0"/>
          </a:p>
          <a:p>
            <a:pPr lvl="1"/>
            <a:r>
              <a:rPr lang="en-US" altLang="zh-CN" sz="3200" dirty="0" smtClean="0"/>
              <a:t>work </a:t>
            </a:r>
            <a:r>
              <a:rPr lang="en-US" altLang="zh-CN" sz="3200" dirty="0"/>
              <a:t>out </a:t>
            </a:r>
            <a:r>
              <a:rPr lang="en-US" altLang="zh-CN" sz="3200" b="1" dirty="0"/>
              <a:t>some method of cross-reference</a:t>
            </a:r>
            <a:r>
              <a:rPr lang="en-US" altLang="zh-CN" sz="3200" dirty="0"/>
              <a:t> between the </a:t>
            </a:r>
            <a:r>
              <a:rPr lang="en-US" altLang="zh-CN" sz="3200" dirty="0" smtClean="0"/>
              <a:t>contexts</a:t>
            </a:r>
            <a:endParaRPr lang="zh-CN" altLang="en-US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3857629"/>
            <a:ext cx="6824575" cy="300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矩形 4"/>
          <p:cNvSpPr/>
          <p:nvPr/>
        </p:nvSpPr>
        <p:spPr>
          <a:xfrm>
            <a:off x="1157264" y="3857628"/>
            <a:ext cx="3557612" cy="2957532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5214942" y="3857628"/>
            <a:ext cx="3000396" cy="2714644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4F2-0756-4002-9924-DAEB0BFB83D0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i="1" dirty="0" smtClean="0"/>
              <a:t>4.2 How to solve the problem of </a:t>
            </a:r>
            <a:br>
              <a:rPr lang="en-US" altLang="zh-CN" i="1" dirty="0" smtClean="0"/>
            </a:br>
            <a:r>
              <a:rPr lang="en-US" altLang="zh-CN" i="1" dirty="0" smtClean="0"/>
              <a:t>name conflict?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r>
              <a:rPr lang="en-US" altLang="zh-CN" dirty="0"/>
              <a:t>A</a:t>
            </a:r>
            <a:r>
              <a:rPr lang="en-US" altLang="zh-CN" dirty="0" smtClean="0"/>
              <a:t> direct</a:t>
            </a:r>
            <a:r>
              <a:rPr lang="zh-CN" altLang="en-US" dirty="0" smtClean="0"/>
              <a:t> </a:t>
            </a:r>
            <a:r>
              <a:rPr lang="en-US" altLang="zh-CN" dirty="0" smtClean="0"/>
              <a:t>solution would be to </a:t>
            </a:r>
            <a:r>
              <a:rPr lang="en-US" altLang="zh-CN" b="1" dirty="0" smtClean="0"/>
              <a:t>add a binding </a:t>
            </a:r>
            <a:r>
              <a:rPr lang="en-US" altLang="zh-CN" dirty="0" smtClean="0"/>
              <a:t>for SPELL_CHECK in the WORD_PROCESSOR</a:t>
            </a:r>
            <a:r>
              <a:rPr lang="zh-CN" altLang="en-US" dirty="0" smtClean="0"/>
              <a:t> </a:t>
            </a:r>
            <a:r>
              <a:rPr lang="en-US" altLang="zh-CN" dirty="0" smtClean="0"/>
              <a:t>context and attach to every module an explicit context reference</a:t>
            </a:r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92839" y="3643314"/>
            <a:ext cx="6951061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矩形 4"/>
          <p:cNvSpPr/>
          <p:nvPr/>
        </p:nvSpPr>
        <p:spPr>
          <a:xfrm>
            <a:off x="1157264" y="3571876"/>
            <a:ext cx="3414736" cy="3243284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4929190" y="3571876"/>
            <a:ext cx="3286148" cy="321471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4F2-0756-4002-9924-DAEB0BFB83D0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142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i="1" dirty="0" smtClean="0"/>
              <a:t>4.2 How to solve the problem of </a:t>
            </a:r>
            <a:br>
              <a:rPr lang="en-US" altLang="zh-CN" i="1" dirty="0" smtClean="0"/>
            </a:br>
            <a:r>
              <a:rPr lang="en-US" altLang="zh-CN" i="1" dirty="0" smtClean="0"/>
              <a:t>name conflict?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85860"/>
            <a:ext cx="8401080" cy="535785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The solution, adding a binding in its context, may have two problems</a:t>
            </a:r>
          </a:p>
          <a:p>
            <a:pPr lvl="1"/>
            <a:r>
              <a:rPr lang="en-US" altLang="zh-CN" sz="3200" dirty="0" smtClean="0"/>
              <a:t>The </a:t>
            </a:r>
            <a:r>
              <a:rPr lang="en-US" altLang="zh-CN" sz="3200" dirty="0"/>
              <a:t>program interpreter to </a:t>
            </a:r>
            <a:r>
              <a:rPr lang="en-US" altLang="zh-CN" sz="3200" dirty="0">
                <a:solidFill>
                  <a:srgbClr val="FF0000"/>
                </a:solidFill>
              </a:rPr>
              <a:t>keep </a:t>
            </a:r>
            <a:r>
              <a:rPr lang="en-US" altLang="zh-CN" sz="3200" dirty="0" smtClean="0">
                <a:solidFill>
                  <a:srgbClr val="FF0000"/>
                </a:solidFill>
              </a:rPr>
              <a:t>track</a:t>
            </a:r>
            <a:r>
              <a:rPr lang="zh-CN" altLang="en-US" sz="3200" dirty="0" smtClean="0">
                <a:solidFill>
                  <a:srgbClr val="FF0000"/>
                </a:solidFill>
              </a:rPr>
              <a:t> </a:t>
            </a:r>
            <a:r>
              <a:rPr lang="en-US" altLang="zh-CN" sz="3200" dirty="0" smtClean="0">
                <a:solidFill>
                  <a:srgbClr val="FF0000"/>
                </a:solidFill>
              </a:rPr>
              <a:t>of </a:t>
            </a:r>
            <a:r>
              <a:rPr lang="en-US" altLang="zh-CN" sz="3200" dirty="0">
                <a:solidFill>
                  <a:srgbClr val="FF0000"/>
                </a:solidFill>
              </a:rPr>
              <a:t>the context</a:t>
            </a:r>
            <a:r>
              <a:rPr lang="en-US" altLang="zh-CN" sz="3200" dirty="0"/>
              <a:t> in which it originally found each </a:t>
            </a:r>
            <a:r>
              <a:rPr lang="en-US" altLang="zh-CN" sz="3200" dirty="0" smtClean="0"/>
              <a:t>program and to </a:t>
            </a:r>
            <a:r>
              <a:rPr lang="en-US" altLang="zh-CN" sz="3200" dirty="0" smtClean="0">
                <a:solidFill>
                  <a:srgbClr val="FF0000"/>
                </a:solidFill>
              </a:rPr>
              <a:t>use</a:t>
            </a:r>
            <a:r>
              <a:rPr lang="zh-CN" altLang="en-US" sz="3200" dirty="0" smtClean="0">
                <a:solidFill>
                  <a:srgbClr val="FF0000"/>
                </a:solidFill>
              </a:rPr>
              <a:t> </a:t>
            </a:r>
            <a:r>
              <a:rPr lang="en-US" altLang="zh-CN" sz="3200" dirty="0" smtClean="0">
                <a:solidFill>
                  <a:srgbClr val="FF0000"/>
                </a:solidFill>
              </a:rPr>
              <a:t>that </a:t>
            </a:r>
            <a:r>
              <a:rPr lang="en-US" altLang="zh-CN" sz="3200" dirty="0">
                <a:solidFill>
                  <a:srgbClr val="FF0000"/>
                </a:solidFill>
              </a:rPr>
              <a:t>context</a:t>
            </a:r>
            <a:r>
              <a:rPr lang="en-US" altLang="zh-CN" sz="3200" dirty="0"/>
              <a:t> for resolving all names found in that </a:t>
            </a:r>
            <a:r>
              <a:rPr lang="en-US" altLang="zh-CN" sz="3200" dirty="0" smtClean="0"/>
              <a:t>program</a:t>
            </a:r>
          </a:p>
          <a:p>
            <a:pPr lvl="1"/>
            <a:r>
              <a:rPr lang="en-US" altLang="zh-CN" sz="3200" dirty="0" smtClean="0">
                <a:solidFill>
                  <a:srgbClr val="FF0000"/>
                </a:solidFill>
              </a:rPr>
              <a:t>Modifying</a:t>
            </a:r>
            <a:r>
              <a:rPr lang="en-US" altLang="zh-CN" sz="3200" dirty="0" smtClean="0"/>
              <a:t> the representation of the modules </a:t>
            </a:r>
            <a:r>
              <a:rPr lang="en-US" altLang="zh-CN" sz="3200" dirty="0" smtClean="0">
                <a:solidFill>
                  <a:srgbClr val="FF0000"/>
                </a:solidFill>
              </a:rPr>
              <a:t>may not be convenient </a:t>
            </a:r>
            <a:r>
              <a:rPr lang="en-US" altLang="zh-CN" sz="3200" dirty="0" smtClean="0"/>
              <a:t>or even </a:t>
            </a:r>
            <a:r>
              <a:rPr lang="en-US" altLang="zh-CN" sz="3200" dirty="0" smtClean="0">
                <a:solidFill>
                  <a:srgbClr val="FF0000"/>
                </a:solidFill>
              </a:rPr>
              <a:t>not allowed </a:t>
            </a:r>
            <a:r>
              <a:rPr lang="en-US" altLang="zh-CN" sz="3200" dirty="0" smtClean="0"/>
              <a:t>if some of the modules belong to someone else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4F2-0756-4002-9924-DAEB0BFB83D0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285884"/>
          </a:xfrm>
        </p:spPr>
        <p:txBody>
          <a:bodyPr>
            <a:normAutofit fontScale="90000"/>
          </a:bodyPr>
          <a:lstStyle/>
          <a:p>
            <a:r>
              <a:rPr lang="en-US" altLang="zh-CN" i="1" dirty="0" smtClean="0"/>
              <a:t>4.2 How to solve the problem of </a:t>
            </a:r>
            <a:br>
              <a:rPr lang="en-US" altLang="zh-CN" i="1" dirty="0" smtClean="0"/>
            </a:br>
            <a:r>
              <a:rPr lang="en-US" altLang="zh-CN" i="1" dirty="0" smtClean="0"/>
              <a:t>name conflict?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28736"/>
            <a:ext cx="8401080" cy="5429264"/>
          </a:xfrm>
        </p:spPr>
        <p:txBody>
          <a:bodyPr>
            <a:normAutofit/>
          </a:bodyPr>
          <a:lstStyle/>
          <a:p>
            <a:r>
              <a:rPr lang="en-US" altLang="zh-CN" dirty="0"/>
              <a:t>That extra binding creates a </a:t>
            </a:r>
            <a:r>
              <a:rPr lang="en-US" altLang="zh-CN" b="1" dirty="0"/>
              <a:t>subtle problem </a:t>
            </a:r>
            <a:r>
              <a:rPr lang="en-US" altLang="zh-CN" dirty="0"/>
              <a:t>that may produce a later surprise. </a:t>
            </a:r>
            <a:endParaRPr lang="en-US" altLang="zh-CN" dirty="0" smtClean="0"/>
          </a:p>
          <a:p>
            <a:r>
              <a:rPr lang="en-US" altLang="zh-CN" dirty="0" smtClean="0"/>
              <a:t>SPELL_CHECK was found in </a:t>
            </a:r>
            <a:r>
              <a:rPr lang="en-US" altLang="zh-CN" dirty="0"/>
              <a:t>the word processor’s </a:t>
            </a:r>
            <a:r>
              <a:rPr lang="en-US" altLang="zh-CN" dirty="0" smtClean="0"/>
              <a:t>context by the program interpreter</a:t>
            </a:r>
          </a:p>
          <a:p>
            <a:r>
              <a:rPr lang="en-US" altLang="zh-CN" dirty="0" smtClean="0"/>
              <a:t>SPELL_CHECK will use the word processor’s </a:t>
            </a:r>
            <a:r>
              <a:rPr lang="en-US" altLang="zh-CN" dirty="0"/>
              <a:t>context for the names it finds inside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SPELL_CHECK</a:t>
            </a:r>
          </a:p>
          <a:p>
            <a:pPr>
              <a:buNone/>
            </a:pP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4F2-0756-4002-9924-DAEB0BFB83D0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>
            <a:normAutofit/>
          </a:bodyPr>
          <a:lstStyle/>
          <a:p>
            <a:r>
              <a:rPr lang="en-US" altLang="zh-CN" i="1" dirty="0" smtClean="0"/>
              <a:t>1. Module</a:t>
            </a:r>
          </a:p>
          <a:p>
            <a:r>
              <a:rPr lang="en-US" altLang="zh-CN" i="1" dirty="0" smtClean="0"/>
              <a:t>2. Software Module</a:t>
            </a:r>
          </a:p>
          <a:p>
            <a:r>
              <a:rPr lang="en-US" altLang="zh-CN" i="1" dirty="0" smtClean="0"/>
              <a:t>3. Modularity</a:t>
            </a:r>
          </a:p>
          <a:p>
            <a:r>
              <a:rPr lang="en-US" altLang="zh-CN" i="1" dirty="0" smtClean="0"/>
              <a:t>4. Modular sharing</a:t>
            </a:r>
          </a:p>
          <a:p>
            <a:r>
              <a:rPr lang="en-US" altLang="zh-CN" i="1" dirty="0" smtClean="0"/>
              <a:t>4.1 Name conflict</a:t>
            </a:r>
          </a:p>
          <a:p>
            <a:r>
              <a:rPr lang="en-US" altLang="zh-CN" i="1" dirty="0" smtClean="0"/>
              <a:t>4.2 How to solve the problem of name conflict?</a:t>
            </a:r>
          </a:p>
          <a:p>
            <a:r>
              <a:rPr lang="en-US" altLang="zh-CN" i="1" dirty="0" smtClean="0"/>
              <a:t>4.3 Using structure to achieve modular sharing</a:t>
            </a:r>
            <a:endParaRPr lang="zh-CN" altLang="en-US" i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4F2-0756-4002-9924-DAEB0BFB83D0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071570"/>
          </a:xfrm>
        </p:spPr>
        <p:txBody>
          <a:bodyPr>
            <a:normAutofit fontScale="90000"/>
          </a:bodyPr>
          <a:lstStyle/>
          <a:p>
            <a:r>
              <a:rPr lang="en-US" altLang="zh-CN" i="1" dirty="0" smtClean="0"/>
              <a:t>4.2 How to solve the problem of </a:t>
            </a:r>
            <a:br>
              <a:rPr lang="en-US" altLang="zh-CN" i="1" dirty="0" smtClean="0"/>
            </a:br>
            <a:r>
              <a:rPr lang="en-US" altLang="zh-CN" i="1" dirty="0" smtClean="0"/>
              <a:t>name conflict?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857232"/>
            <a:ext cx="8401080" cy="5643578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E.g. </a:t>
            </a:r>
          </a:p>
          <a:p>
            <a:pPr lvl="1"/>
            <a:r>
              <a:rPr lang="en-US" altLang="zh-CN" sz="2400" dirty="0" smtClean="0"/>
              <a:t>WORD_PROCESSOR called SPELL_CHECK</a:t>
            </a:r>
          </a:p>
          <a:p>
            <a:pPr lvl="1"/>
            <a:r>
              <a:rPr lang="en-US" altLang="zh-CN" sz="2400" dirty="0" smtClean="0"/>
              <a:t>SPELL_CHECK will called INITIALIZE</a:t>
            </a:r>
          </a:p>
          <a:p>
            <a:pPr lvl="1"/>
            <a:r>
              <a:rPr lang="en-US" altLang="zh-CN" sz="2400" dirty="0" smtClean="0"/>
              <a:t>The INITIALIZE in the SPELL_CHECK will use the word processor’s context incorrectly </a:t>
            </a:r>
          </a:p>
          <a:p>
            <a:pPr lvl="1"/>
            <a:r>
              <a:rPr lang="en-US" altLang="zh-CN" sz="2400" dirty="0" smtClean="0"/>
              <a:t>SPELL_CHECK will call the</a:t>
            </a:r>
            <a:r>
              <a:rPr lang="en-US" altLang="zh-CN" sz="2400" b="1" dirty="0" smtClean="0"/>
              <a:t> wrong </a:t>
            </a:r>
            <a:r>
              <a:rPr lang="en-US" altLang="zh-CN" sz="2400" dirty="0" smtClean="0"/>
              <a:t>version of INITIALIZE !</a:t>
            </a:r>
          </a:p>
          <a:p>
            <a:pPr lvl="1"/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92839" y="3643314"/>
            <a:ext cx="6951061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矩形 4"/>
          <p:cNvSpPr/>
          <p:nvPr/>
        </p:nvSpPr>
        <p:spPr>
          <a:xfrm>
            <a:off x="1157264" y="3571876"/>
            <a:ext cx="3414736" cy="3243284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4929190" y="3571876"/>
            <a:ext cx="3286148" cy="321471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任意多边形 7"/>
          <p:cNvSpPr/>
          <p:nvPr/>
        </p:nvSpPr>
        <p:spPr>
          <a:xfrm>
            <a:off x="1357290" y="3571876"/>
            <a:ext cx="4000527" cy="1500198"/>
          </a:xfrm>
          <a:custGeom>
            <a:avLst/>
            <a:gdLst>
              <a:gd name="connsiteX0" fmla="*/ 4064794 w 4064794"/>
              <a:gd name="connsiteY0" fmla="*/ 1195387 h 1195387"/>
              <a:gd name="connsiteX1" fmla="*/ 3407569 w 4064794"/>
              <a:gd name="connsiteY1" fmla="*/ 481012 h 1195387"/>
              <a:gd name="connsiteX2" fmla="*/ 2421732 w 4064794"/>
              <a:gd name="connsiteY2" fmla="*/ 80962 h 1195387"/>
              <a:gd name="connsiteX3" fmla="*/ 350044 w 4064794"/>
              <a:gd name="connsiteY3" fmla="*/ 38100 h 1195387"/>
              <a:gd name="connsiteX4" fmla="*/ 321469 w 4064794"/>
              <a:gd name="connsiteY4" fmla="*/ 309562 h 1195387"/>
              <a:gd name="connsiteX5" fmla="*/ 378619 w 4064794"/>
              <a:gd name="connsiteY5" fmla="*/ 323850 h 1195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64794" h="1195387">
                <a:moveTo>
                  <a:pt x="4064794" y="1195387"/>
                </a:moveTo>
                <a:cubicBezTo>
                  <a:pt x="3873103" y="931068"/>
                  <a:pt x="3681413" y="666749"/>
                  <a:pt x="3407569" y="481012"/>
                </a:cubicBezTo>
                <a:cubicBezTo>
                  <a:pt x="3133725" y="295275"/>
                  <a:pt x="2931319" y="154781"/>
                  <a:pt x="2421732" y="80962"/>
                </a:cubicBezTo>
                <a:cubicBezTo>
                  <a:pt x="1912145" y="7143"/>
                  <a:pt x="700088" y="0"/>
                  <a:pt x="350044" y="38100"/>
                </a:cubicBezTo>
                <a:cubicBezTo>
                  <a:pt x="0" y="76200"/>
                  <a:pt x="316707" y="261937"/>
                  <a:pt x="321469" y="309562"/>
                </a:cubicBezTo>
                <a:cubicBezTo>
                  <a:pt x="326231" y="357187"/>
                  <a:pt x="352425" y="340518"/>
                  <a:pt x="378619" y="323850"/>
                </a:cubicBezTo>
              </a:path>
            </a:pathLst>
          </a:cu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4F2-0756-4002-9924-DAEB0BFB83D0}" type="slidenum">
              <a:rPr lang="zh-CN" altLang="en-US" smtClean="0"/>
              <a:pPr/>
              <a:t>20</a:t>
            </a:fld>
            <a:endParaRPr lang="zh-CN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928694"/>
          </a:xfrm>
        </p:spPr>
        <p:txBody>
          <a:bodyPr>
            <a:noAutofit/>
          </a:bodyPr>
          <a:lstStyle/>
          <a:p>
            <a:r>
              <a:rPr lang="en-US" altLang="zh-CN" sz="3600" i="1" dirty="0" smtClean="0"/>
              <a:t>4.2 How to solve the problem of name conflict?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72164"/>
          </a:xfrm>
        </p:spPr>
        <p:txBody>
          <a:bodyPr>
            <a:normAutofit/>
          </a:bodyPr>
          <a:lstStyle/>
          <a:p>
            <a:r>
              <a:rPr lang="en-US" altLang="zh-CN" sz="2800" dirty="0" smtClean="0"/>
              <a:t>A solution is to place an</a:t>
            </a:r>
            <a:r>
              <a:rPr lang="zh-CN" altLang="en-US" sz="2800" dirty="0" smtClean="0"/>
              <a:t> </a:t>
            </a:r>
            <a:r>
              <a:rPr lang="en-US" altLang="zh-CN" sz="2800" dirty="0" smtClean="0">
                <a:solidFill>
                  <a:srgbClr val="FF0000"/>
                </a:solidFill>
              </a:rPr>
              <a:t>indirect name,</a:t>
            </a:r>
            <a:r>
              <a:rPr lang="zh-CN" altLang="en-US" sz="2800" dirty="0" smtClean="0">
                <a:solidFill>
                  <a:srgbClr val="FF0000"/>
                </a:solidFill>
              </a:rPr>
              <a:t> </a:t>
            </a:r>
            <a:r>
              <a:rPr lang="en-US" altLang="zh-CN" sz="2800" i="1" dirty="0" smtClean="0"/>
              <a:t>the dashed arrow</a:t>
            </a:r>
            <a:r>
              <a:rPr lang="en-US" altLang="zh-CN" sz="2800" dirty="0" smtClean="0"/>
              <a:t>,</a:t>
            </a:r>
            <a:r>
              <a:rPr lang="en-US" altLang="zh-CN" sz="2800" dirty="0" smtClean="0">
                <a:solidFill>
                  <a:srgbClr val="FF0000"/>
                </a:solidFill>
              </a:rPr>
              <a:t> </a:t>
            </a:r>
            <a:r>
              <a:rPr lang="en-US" altLang="zh-CN" sz="2800" dirty="0" smtClean="0"/>
              <a:t>in </a:t>
            </a:r>
            <a:r>
              <a:rPr lang="en-US" altLang="zh-CN" sz="2800" dirty="0"/>
              <a:t>the word processor’s </a:t>
            </a:r>
            <a:r>
              <a:rPr lang="en-US" altLang="zh-CN" sz="2800" dirty="0" smtClean="0"/>
              <a:t>context</a:t>
            </a:r>
          </a:p>
          <a:p>
            <a:r>
              <a:rPr lang="en-US" altLang="zh-CN" sz="2800" dirty="0" smtClean="0"/>
              <a:t>It can bind the names, finding in SPELL_CHECK, in SPELL_CHECK’s </a:t>
            </a:r>
            <a:r>
              <a:rPr lang="en-US" altLang="zh-CN" sz="2800" dirty="0"/>
              <a:t>own </a:t>
            </a:r>
            <a:r>
              <a:rPr lang="en-US" altLang="zh-CN" sz="2800" dirty="0" smtClean="0"/>
              <a:t>context</a:t>
            </a:r>
          </a:p>
          <a:p>
            <a:r>
              <a:rPr lang="en-US" altLang="zh-CN" sz="2800" dirty="0" smtClean="0"/>
              <a:t>The interpreter will </a:t>
            </a:r>
            <a:r>
              <a:rPr lang="en-US" altLang="zh-CN" sz="2800" b="1" dirty="0" smtClean="0"/>
              <a:t>correctly</a:t>
            </a:r>
            <a:r>
              <a:rPr lang="en-US" altLang="zh-CN" sz="2800" dirty="0" smtClean="0"/>
              <a:t> resolve names found in both groups of programs</a:t>
            </a:r>
            <a:endParaRPr lang="zh-CN" altLang="en-US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3714752"/>
            <a:ext cx="7256366" cy="3090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矩形 4"/>
          <p:cNvSpPr/>
          <p:nvPr/>
        </p:nvSpPr>
        <p:spPr>
          <a:xfrm>
            <a:off x="871512" y="3643314"/>
            <a:ext cx="3414736" cy="3171846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5372106" y="3643314"/>
            <a:ext cx="2986108" cy="3171846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任意多边形 10"/>
          <p:cNvSpPr/>
          <p:nvPr/>
        </p:nvSpPr>
        <p:spPr>
          <a:xfrm>
            <a:off x="7086600" y="4300538"/>
            <a:ext cx="628650" cy="28575"/>
          </a:xfrm>
          <a:custGeom>
            <a:avLst/>
            <a:gdLst>
              <a:gd name="connsiteX0" fmla="*/ 0 w 628650"/>
              <a:gd name="connsiteY0" fmla="*/ 0 h 28575"/>
              <a:gd name="connsiteX1" fmla="*/ 628650 w 628650"/>
              <a:gd name="connsiteY1" fmla="*/ 28575 h 28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28650" h="28575">
                <a:moveTo>
                  <a:pt x="0" y="0"/>
                </a:moveTo>
                <a:lnTo>
                  <a:pt x="628650" y="28575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4F2-0756-4002-9924-DAEB0BFB83D0}" type="slidenum">
              <a:rPr lang="zh-CN" altLang="en-US" smtClean="0"/>
              <a:pPr/>
              <a:t>21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71414"/>
            <a:ext cx="9144000" cy="1143000"/>
          </a:xfrm>
        </p:spPr>
        <p:txBody>
          <a:bodyPr>
            <a:normAutofit/>
          </a:bodyPr>
          <a:lstStyle/>
          <a:p>
            <a:r>
              <a:rPr lang="en-US" altLang="zh-CN" sz="3600" i="1" dirty="0" smtClean="0"/>
              <a:t>4.3 Using structure to achieve modular sharing  </a:t>
            </a:r>
            <a:endParaRPr lang="zh-CN" altLang="en-US" sz="3600" i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158" y="1214422"/>
            <a:ext cx="8643998" cy="4911741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Another way of attaching a context reference to an object is to associate the </a:t>
            </a:r>
            <a:r>
              <a:rPr lang="en-US" altLang="zh-CN" b="1" dirty="0" smtClean="0"/>
              <a:t>name</a:t>
            </a:r>
            <a:r>
              <a:rPr lang="en-US" altLang="zh-CN" dirty="0" smtClean="0"/>
              <a:t> of an object </a:t>
            </a:r>
          </a:p>
          <a:p>
            <a:pPr lvl="1"/>
            <a:r>
              <a:rPr lang="en-US" altLang="zh-CN" b="1" dirty="0" smtClean="0"/>
              <a:t>not directly with the object itself</a:t>
            </a:r>
          </a:p>
          <a:p>
            <a:r>
              <a:rPr lang="en-US" altLang="zh-CN" dirty="0" smtClean="0"/>
              <a:t>A </a:t>
            </a:r>
            <a:r>
              <a:rPr lang="en-US" altLang="zh-CN" b="1" dirty="0" smtClean="0"/>
              <a:t>structure</a:t>
            </a:r>
            <a:r>
              <a:rPr lang="en-US" altLang="zh-CN" dirty="0" smtClean="0"/>
              <a:t> </a:t>
            </a:r>
            <a:r>
              <a:rPr lang="en-US" altLang="zh-CN" dirty="0" smtClean="0"/>
              <a:t>consists </a:t>
            </a:r>
            <a:r>
              <a:rPr lang="en-US" altLang="zh-CN" dirty="0" smtClean="0"/>
              <a:t>of the </a:t>
            </a:r>
            <a:r>
              <a:rPr lang="en-US" altLang="zh-CN" b="1" dirty="0" smtClean="0"/>
              <a:t>original object </a:t>
            </a:r>
            <a:r>
              <a:rPr lang="en-US" altLang="zh-CN" dirty="0" smtClean="0"/>
              <a:t>plus its </a:t>
            </a:r>
            <a:r>
              <a:rPr lang="en-US" altLang="zh-CN" b="1" dirty="0" smtClean="0"/>
              <a:t>context reference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dirty="0" smtClean="0"/>
              <a:t>An example of a structure in 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2976" y="4643446"/>
            <a:ext cx="2500330" cy="193899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struct</a:t>
            </a:r>
            <a:r>
              <a:rPr lang="en-US" sz="2400" dirty="0" smtClean="0"/>
              <a:t> employee</a:t>
            </a:r>
          </a:p>
          <a:p>
            <a:r>
              <a:rPr lang="en-US" sz="2400" dirty="0" smtClean="0"/>
              <a:t>{ </a:t>
            </a:r>
          </a:p>
          <a:p>
            <a:r>
              <a:rPr lang="en-US" sz="2400" dirty="0" smtClean="0"/>
              <a:t> </a:t>
            </a:r>
            <a:r>
              <a:rPr lang="en-US" sz="2400" dirty="0" err="1" smtClean="0"/>
              <a:t>int</a:t>
            </a:r>
            <a:r>
              <a:rPr lang="en-US" sz="2400" dirty="0" smtClean="0"/>
              <a:t> id; </a:t>
            </a:r>
          </a:p>
          <a:p>
            <a:r>
              <a:rPr lang="en-US" sz="2400" dirty="0" smtClean="0"/>
              <a:t> char name[30]; </a:t>
            </a:r>
          </a:p>
          <a:p>
            <a:r>
              <a:rPr lang="en-US" sz="2400" dirty="0" smtClean="0"/>
              <a:t>};</a:t>
            </a:r>
            <a:endParaRPr lang="zh-CN" altLang="en-US" sz="24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4F2-0756-4002-9924-DAEB0BFB83D0}" type="slidenum">
              <a:rPr lang="zh-CN" altLang="en-US" smtClean="0"/>
              <a:pPr/>
              <a:t>22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1000132"/>
          </a:xfrm>
        </p:spPr>
        <p:txBody>
          <a:bodyPr>
            <a:normAutofit/>
          </a:bodyPr>
          <a:lstStyle/>
          <a:p>
            <a:r>
              <a:rPr lang="en-US" altLang="zh-CN" sz="3600" i="1" dirty="0" smtClean="0"/>
              <a:t>4.3 Using structure to achieve modular sharing 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158" y="5286388"/>
            <a:ext cx="8501122" cy="1571636"/>
          </a:xfrm>
        </p:spPr>
        <p:txBody>
          <a:bodyPr>
            <a:normAutofit/>
          </a:bodyPr>
          <a:lstStyle/>
          <a:p>
            <a:r>
              <a:rPr lang="en-US" altLang="zh-CN" sz="2800" dirty="0" smtClean="0"/>
              <a:t>The two </a:t>
            </a:r>
            <a:r>
              <a:rPr lang="en-US" altLang="zh-CN" sz="2800" dirty="0" smtClean="0"/>
              <a:t>modules, P1 and P2,  </a:t>
            </a:r>
            <a:r>
              <a:rPr lang="en-US" altLang="zh-CN" sz="2800" dirty="0" smtClean="0"/>
              <a:t>are compiled </a:t>
            </a:r>
            <a:r>
              <a:rPr lang="en-US" altLang="zh-CN" sz="2800" dirty="0" smtClean="0"/>
              <a:t>separately</a:t>
            </a:r>
            <a:endParaRPr lang="en-US" altLang="zh-CN" sz="2800" dirty="0" smtClean="0"/>
          </a:p>
          <a:p>
            <a:r>
              <a:rPr lang="en-US" altLang="zh-CN" sz="2800" dirty="0" smtClean="0"/>
              <a:t>The two modules are linked by </a:t>
            </a:r>
            <a:r>
              <a:rPr lang="en-US" altLang="zh-CN" sz="2800" dirty="0" smtClean="0"/>
              <a:t>the </a:t>
            </a:r>
            <a:r>
              <a:rPr lang="en-US" altLang="zh-CN" sz="2800" b="1" dirty="0" smtClean="0"/>
              <a:t>linker</a:t>
            </a:r>
          </a:p>
          <a:p>
            <a:pPr lvl="1"/>
            <a:r>
              <a:rPr lang="en-US" altLang="zh-CN" sz="2400" b="1" dirty="0" smtClean="0"/>
              <a:t>Static </a:t>
            </a:r>
            <a:r>
              <a:rPr lang="en-US" altLang="zh-CN" sz="2400" b="1" dirty="0" smtClean="0"/>
              <a:t>link </a:t>
            </a:r>
            <a:r>
              <a:rPr lang="en-US" altLang="zh-CN" sz="2400" dirty="0" smtClean="0"/>
              <a:t>or</a:t>
            </a:r>
            <a:r>
              <a:rPr lang="en-US" altLang="zh-CN" sz="2400" b="1" dirty="0" smtClean="0"/>
              <a:t> dynamic link </a:t>
            </a:r>
            <a:endParaRPr lang="zh-CN" altLang="en-US" sz="2400" b="1" dirty="0"/>
          </a:p>
        </p:txBody>
      </p:sp>
      <p:grpSp>
        <p:nvGrpSpPr>
          <p:cNvPr id="1037" name="Group 13"/>
          <p:cNvGrpSpPr>
            <a:grpSpLocks/>
          </p:cNvGrpSpPr>
          <p:nvPr/>
        </p:nvGrpSpPr>
        <p:grpSpPr bwMode="auto">
          <a:xfrm>
            <a:off x="785786" y="1600185"/>
            <a:ext cx="2400300" cy="1571625"/>
            <a:chOff x="2685" y="6795"/>
            <a:chExt cx="3780" cy="2475"/>
          </a:xfrm>
        </p:grpSpPr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2685" y="6795"/>
              <a:ext cx="3780" cy="43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00" dirty="0" err="1" smtClean="0">
                  <a:latin typeface="Calibri" pitchFamily="34" charset="0"/>
                  <a:ea typeface="宋体" pitchFamily="2" charset="-122"/>
                  <a:cs typeface="宋体" pitchFamily="2" charset="-122"/>
                </a:rPr>
                <a:t>Struct_WORD_PROCESSOR</a:t>
              </a:r>
              <a:endParaRPr lang="zh-CN" altLang="zh-CN" sz="1000" dirty="0" smtClean="0"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endPara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sp>
          <p:nvSpPr>
            <p:cNvPr id="1039" name="Text Box 15"/>
            <p:cNvSpPr txBox="1">
              <a:spLocks noChangeArrowheads="1"/>
            </p:cNvSpPr>
            <p:nvPr/>
          </p:nvSpPr>
          <p:spPr bwMode="auto">
            <a:xfrm>
              <a:off x="2685" y="7230"/>
              <a:ext cx="3780" cy="465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900" dirty="0" err="1" smtClean="0">
                  <a:latin typeface="Calibri" pitchFamily="34" charset="0"/>
                  <a:ea typeface="宋体" pitchFamily="2" charset="-122"/>
                  <a:cs typeface="宋体" pitchFamily="2" charset="-122"/>
                </a:rPr>
                <a:t>Object</a:t>
              </a:r>
              <a:r>
                <a:rPr kumimoji="0" lang="en-US" altLang="zh-CN" sz="9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宋体" pitchFamily="2" charset="-122"/>
                </a:rPr>
                <a:t>Name</a:t>
              </a:r>
              <a:r>
                <a:rPr lang="en-US" altLang="zh-CN" sz="900" dirty="0" smtClean="0">
                  <a:latin typeface="Calibri" pitchFamily="34" charset="0"/>
                  <a:ea typeface="宋体" pitchFamily="2" charset="-122"/>
                  <a:cs typeface="宋体" pitchFamily="2" charset="-122"/>
                </a:rPr>
                <a:t> </a:t>
              </a:r>
              <a:r>
                <a:rPr lang="en-US" altLang="zh-CN" sz="900" dirty="0" smtClean="0">
                  <a:latin typeface="Calibri" pitchFamily="34" charset="0"/>
                  <a:ea typeface="宋体" pitchFamily="2" charset="-122"/>
                  <a:cs typeface="宋体" pitchFamily="2" charset="-122"/>
                </a:rPr>
                <a:t>WORD_PROCESSOR</a:t>
              </a:r>
              <a:endParaRPr lang="zh-CN" altLang="zh-CN" sz="900" dirty="0" smtClean="0"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sp>
          <p:nvSpPr>
            <p:cNvPr id="1041" name="Text Box 17"/>
            <p:cNvSpPr txBox="1">
              <a:spLocks noChangeArrowheads="1"/>
            </p:cNvSpPr>
            <p:nvPr/>
          </p:nvSpPr>
          <p:spPr bwMode="auto">
            <a:xfrm>
              <a:off x="2685" y="7695"/>
              <a:ext cx="3015" cy="4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00" dirty="0" smtClean="0">
                  <a:latin typeface="Calibri" pitchFamily="34" charset="0"/>
                  <a:ea typeface="宋体" pitchFamily="2" charset="-122"/>
                  <a:cs typeface="宋体" pitchFamily="2" charset="-122"/>
                </a:rPr>
                <a:t>WORD_PROCESSOR</a:t>
              </a:r>
              <a:endParaRPr lang="zh-CN" altLang="zh-CN" dirty="0" smtClean="0"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sp>
          <p:nvSpPr>
            <p:cNvPr id="1042" name="Text Box 18"/>
            <p:cNvSpPr txBox="1">
              <a:spLocks noChangeArrowheads="1"/>
            </p:cNvSpPr>
            <p:nvPr/>
          </p:nvSpPr>
          <p:spPr bwMode="auto">
            <a:xfrm>
              <a:off x="2685" y="8190"/>
              <a:ext cx="3015" cy="4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宋体" pitchFamily="2" charset="-122"/>
                </a:rPr>
                <a:t>INITIALIZE</a:t>
              </a:r>
              <a:endPara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sp>
          <p:nvSpPr>
            <p:cNvPr id="1043" name="Text Box 19"/>
            <p:cNvSpPr txBox="1">
              <a:spLocks noChangeArrowheads="1"/>
            </p:cNvSpPr>
            <p:nvPr/>
          </p:nvSpPr>
          <p:spPr bwMode="auto">
            <a:xfrm>
              <a:off x="2685" y="8708"/>
              <a:ext cx="3015" cy="495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sp>
          <p:nvSpPr>
            <p:cNvPr id="1044" name="Text Box 20"/>
            <p:cNvSpPr txBox="1">
              <a:spLocks noChangeArrowheads="1"/>
            </p:cNvSpPr>
            <p:nvPr/>
          </p:nvSpPr>
          <p:spPr bwMode="auto">
            <a:xfrm>
              <a:off x="5700" y="7695"/>
              <a:ext cx="765" cy="4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50" dirty="0" smtClean="0">
                  <a:latin typeface="Times New Roman" pitchFamily="18" charset="0"/>
                  <a:ea typeface="宋体" pitchFamily="2" charset="-122"/>
                  <a:cs typeface="宋体" pitchFamily="2" charset="-122"/>
                </a:rPr>
                <a:t>●</a:t>
              </a:r>
              <a:endParaRPr lang="zh-CN" altLang="zh-CN" sz="2000" dirty="0" smtClean="0"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sp>
          <p:nvSpPr>
            <p:cNvPr id="1045" name="Text Box 21"/>
            <p:cNvSpPr txBox="1">
              <a:spLocks noChangeArrowheads="1"/>
            </p:cNvSpPr>
            <p:nvPr/>
          </p:nvSpPr>
          <p:spPr bwMode="auto">
            <a:xfrm>
              <a:off x="5700" y="8190"/>
              <a:ext cx="765" cy="4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  <a:cs typeface="宋体" pitchFamily="2" charset="-122"/>
                </a:rPr>
                <a:t>●</a:t>
              </a:r>
              <a:endPara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sp>
          <p:nvSpPr>
            <p:cNvPr id="1046" name="Text Box 22"/>
            <p:cNvSpPr txBox="1">
              <a:spLocks noChangeArrowheads="1"/>
            </p:cNvSpPr>
            <p:nvPr/>
          </p:nvSpPr>
          <p:spPr bwMode="auto">
            <a:xfrm>
              <a:off x="5700" y="8708"/>
              <a:ext cx="765" cy="4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sp>
          <p:nvSpPr>
            <p:cNvPr id="1047" name="Rectangle 23"/>
            <p:cNvSpPr>
              <a:spLocks noChangeArrowheads="1"/>
            </p:cNvSpPr>
            <p:nvPr/>
          </p:nvSpPr>
          <p:spPr bwMode="auto">
            <a:xfrm>
              <a:off x="2685" y="7230"/>
              <a:ext cx="3780" cy="2040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5643570" y="1600185"/>
            <a:ext cx="2400300" cy="1554995"/>
            <a:chOff x="5643570" y="2357430"/>
            <a:chExt cx="2400300" cy="1554995"/>
          </a:xfrm>
        </p:grpSpPr>
        <p:sp>
          <p:nvSpPr>
            <p:cNvPr id="39" name="Text Box 3"/>
            <p:cNvSpPr txBox="1">
              <a:spLocks noChangeArrowheads="1"/>
            </p:cNvSpPr>
            <p:nvPr/>
          </p:nvSpPr>
          <p:spPr bwMode="auto">
            <a:xfrm>
              <a:off x="5643570" y="2357430"/>
              <a:ext cx="2400300" cy="2762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00" dirty="0" err="1" smtClean="0">
                  <a:latin typeface="Calibri" pitchFamily="34" charset="0"/>
                  <a:ea typeface="宋体" pitchFamily="2" charset="-122"/>
                  <a:cs typeface="宋体" pitchFamily="2" charset="-122"/>
                </a:rPr>
                <a:t>Struct</a:t>
              </a:r>
              <a:r>
                <a:rPr lang="en-US" altLang="zh-CN" sz="1000" dirty="0" smtClean="0">
                  <a:latin typeface="Calibri" pitchFamily="34" charset="0"/>
                  <a:ea typeface="宋体" pitchFamily="2" charset="-122"/>
                  <a:cs typeface="宋体" pitchFamily="2" charset="-122"/>
                </a:rPr>
                <a:t>_ SPELL_CHECK</a:t>
              </a:r>
            </a:p>
          </p:txBody>
        </p:sp>
        <p:sp>
          <p:nvSpPr>
            <p:cNvPr id="40" name="Text Box 4"/>
            <p:cNvSpPr txBox="1">
              <a:spLocks noChangeArrowheads="1"/>
            </p:cNvSpPr>
            <p:nvPr/>
          </p:nvSpPr>
          <p:spPr bwMode="auto">
            <a:xfrm>
              <a:off x="5643570" y="2633655"/>
              <a:ext cx="2400300" cy="295275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00" dirty="0" err="1" smtClean="0">
                  <a:latin typeface="Calibri" pitchFamily="34" charset="0"/>
                  <a:ea typeface="宋体" pitchFamily="2" charset="-122"/>
                  <a:cs typeface="宋体" pitchFamily="2" charset="-122"/>
                </a:rPr>
                <a:t>Object</a:t>
              </a:r>
              <a:r>
                <a:rPr kumimoji="0" lang="en-US" altLang="zh-CN" sz="1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宋体" pitchFamily="2" charset="-122"/>
                </a:rPr>
                <a:t>Name</a:t>
              </a:r>
              <a:r>
                <a:rPr lang="en-US" altLang="zh-CN" sz="1000" dirty="0" smtClean="0">
                  <a:latin typeface="Calibri" pitchFamily="34" charset="0"/>
                  <a:ea typeface="宋体" pitchFamily="2" charset="-122"/>
                  <a:cs typeface="宋体" pitchFamily="2" charset="-122"/>
                </a:rPr>
                <a:t> </a:t>
              </a:r>
              <a:r>
                <a:rPr lang="en-US" altLang="zh-CN" sz="1000" dirty="0" smtClean="0">
                  <a:latin typeface="Calibri" pitchFamily="34" charset="0"/>
                  <a:ea typeface="宋体" pitchFamily="2" charset="-122"/>
                  <a:cs typeface="宋体" pitchFamily="2" charset="-122"/>
                </a:rPr>
                <a:t>SPELL_CHECK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sp>
          <p:nvSpPr>
            <p:cNvPr id="42" name="Text Box 6"/>
            <p:cNvSpPr txBox="1">
              <a:spLocks noChangeArrowheads="1"/>
            </p:cNvSpPr>
            <p:nvPr/>
          </p:nvSpPr>
          <p:spPr bwMode="auto">
            <a:xfrm>
              <a:off x="5643570" y="2936043"/>
              <a:ext cx="1914525" cy="3143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宋体" pitchFamily="2" charset="-122"/>
                </a:rPr>
                <a:t>SPELL_CHECK</a:t>
              </a:r>
              <a:endPara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sp>
          <p:nvSpPr>
            <p:cNvPr id="43" name="Text Box 7"/>
            <p:cNvSpPr txBox="1">
              <a:spLocks noChangeArrowheads="1"/>
            </p:cNvSpPr>
            <p:nvPr/>
          </p:nvSpPr>
          <p:spPr bwMode="auto">
            <a:xfrm>
              <a:off x="5643570" y="3250368"/>
              <a:ext cx="1914525" cy="3143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宋体" pitchFamily="2" charset="-122"/>
                </a:rPr>
                <a:t>INITIALIZE</a:t>
              </a:r>
              <a:endPara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sp>
          <p:nvSpPr>
            <p:cNvPr id="44" name="Text Box 8"/>
            <p:cNvSpPr txBox="1">
              <a:spLocks noChangeArrowheads="1"/>
            </p:cNvSpPr>
            <p:nvPr/>
          </p:nvSpPr>
          <p:spPr bwMode="auto">
            <a:xfrm>
              <a:off x="5643570" y="3564693"/>
              <a:ext cx="1914525" cy="3143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sp>
          <p:nvSpPr>
            <p:cNvPr id="45" name="Text Box 9"/>
            <p:cNvSpPr txBox="1">
              <a:spLocks noChangeArrowheads="1"/>
            </p:cNvSpPr>
            <p:nvPr/>
          </p:nvSpPr>
          <p:spPr bwMode="auto">
            <a:xfrm>
              <a:off x="7558095" y="2936043"/>
              <a:ext cx="485775" cy="3143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  <a:cs typeface="宋体" pitchFamily="2" charset="-122"/>
                </a:rPr>
                <a:t>●</a:t>
              </a:r>
              <a:endParaRPr kumimoji="0" lang="zh-CN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sp>
          <p:nvSpPr>
            <p:cNvPr id="46" name="Text Box 10"/>
            <p:cNvSpPr txBox="1">
              <a:spLocks noChangeArrowheads="1"/>
            </p:cNvSpPr>
            <p:nvPr/>
          </p:nvSpPr>
          <p:spPr bwMode="auto">
            <a:xfrm>
              <a:off x="7558095" y="3250368"/>
              <a:ext cx="485775" cy="3143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  <a:cs typeface="宋体" pitchFamily="2" charset="-122"/>
                </a:rPr>
                <a:t>●</a:t>
              </a:r>
              <a:endParaRPr kumimoji="0" lang="zh-CN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sp>
          <p:nvSpPr>
            <p:cNvPr id="47" name="Text Box 11"/>
            <p:cNvSpPr txBox="1">
              <a:spLocks noChangeArrowheads="1"/>
            </p:cNvSpPr>
            <p:nvPr/>
          </p:nvSpPr>
          <p:spPr bwMode="auto">
            <a:xfrm>
              <a:off x="7558095" y="3564693"/>
              <a:ext cx="485775" cy="3143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sp>
          <p:nvSpPr>
            <p:cNvPr id="48" name="Rectangle 12"/>
            <p:cNvSpPr>
              <a:spLocks noChangeArrowheads="1"/>
            </p:cNvSpPr>
            <p:nvPr/>
          </p:nvSpPr>
          <p:spPr bwMode="auto">
            <a:xfrm>
              <a:off x="5643570" y="2621780"/>
              <a:ext cx="2400300" cy="12906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pic>
        <p:nvPicPr>
          <p:cNvPr id="1050" name="Picture 2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3911" y="4672019"/>
            <a:ext cx="2428892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55445" y="4176719"/>
            <a:ext cx="240514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9" name="Picture 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848" y="3386135"/>
            <a:ext cx="2428893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0" name="Picture 2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43570" y="3314697"/>
            <a:ext cx="242889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" name="任意多边形 50"/>
          <p:cNvSpPr/>
          <p:nvPr/>
        </p:nvSpPr>
        <p:spPr>
          <a:xfrm>
            <a:off x="2945081" y="2306589"/>
            <a:ext cx="928254" cy="1330036"/>
          </a:xfrm>
          <a:custGeom>
            <a:avLst/>
            <a:gdLst>
              <a:gd name="connsiteX0" fmla="*/ 0 w 928254"/>
              <a:gd name="connsiteY0" fmla="*/ 0 h 1330036"/>
              <a:gd name="connsiteX1" fmla="*/ 890649 w 928254"/>
              <a:gd name="connsiteY1" fmla="*/ 700644 h 1330036"/>
              <a:gd name="connsiteX2" fmla="*/ 225631 w 928254"/>
              <a:gd name="connsiteY2" fmla="*/ 1330036 h 1330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8254" h="1330036">
                <a:moveTo>
                  <a:pt x="0" y="0"/>
                </a:moveTo>
                <a:cubicBezTo>
                  <a:pt x="426522" y="239485"/>
                  <a:pt x="853044" y="478971"/>
                  <a:pt x="890649" y="700644"/>
                </a:cubicBezTo>
                <a:cubicBezTo>
                  <a:pt x="928254" y="922317"/>
                  <a:pt x="576942" y="1126176"/>
                  <a:pt x="225631" y="1330036"/>
                </a:cubicBezTo>
              </a:path>
            </a:pathLst>
          </a:custGeom>
          <a:ln w="1905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任意多边形 51"/>
          <p:cNvSpPr/>
          <p:nvPr/>
        </p:nvSpPr>
        <p:spPr>
          <a:xfrm>
            <a:off x="2933205" y="2615347"/>
            <a:ext cx="860962" cy="2161309"/>
          </a:xfrm>
          <a:custGeom>
            <a:avLst/>
            <a:gdLst>
              <a:gd name="connsiteX0" fmla="*/ 0 w 860962"/>
              <a:gd name="connsiteY0" fmla="*/ 0 h 2161309"/>
              <a:gd name="connsiteX1" fmla="*/ 819398 w 860962"/>
              <a:gd name="connsiteY1" fmla="*/ 1353787 h 2161309"/>
              <a:gd name="connsiteX2" fmla="*/ 249382 w 860962"/>
              <a:gd name="connsiteY2" fmla="*/ 2161309 h 2161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0962" h="2161309">
                <a:moveTo>
                  <a:pt x="0" y="0"/>
                </a:moveTo>
                <a:cubicBezTo>
                  <a:pt x="388917" y="496784"/>
                  <a:pt x="777834" y="993569"/>
                  <a:pt x="819398" y="1353787"/>
                </a:cubicBezTo>
                <a:cubicBezTo>
                  <a:pt x="860962" y="1714005"/>
                  <a:pt x="555172" y="1937657"/>
                  <a:pt x="249382" y="2161309"/>
                </a:cubicBezTo>
              </a:path>
            </a:pathLst>
          </a:custGeom>
          <a:ln w="1905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任意多边形 52"/>
          <p:cNvSpPr/>
          <p:nvPr/>
        </p:nvSpPr>
        <p:spPr>
          <a:xfrm>
            <a:off x="7790213" y="2294713"/>
            <a:ext cx="791688" cy="1140032"/>
          </a:xfrm>
          <a:custGeom>
            <a:avLst/>
            <a:gdLst>
              <a:gd name="connsiteX0" fmla="*/ 0 w 791688"/>
              <a:gd name="connsiteY0" fmla="*/ 0 h 1140032"/>
              <a:gd name="connsiteX1" fmla="*/ 748145 w 791688"/>
              <a:gd name="connsiteY1" fmla="*/ 593767 h 1140032"/>
              <a:gd name="connsiteX2" fmla="*/ 261257 w 791688"/>
              <a:gd name="connsiteY2" fmla="*/ 1140032 h 114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91688" h="1140032">
                <a:moveTo>
                  <a:pt x="0" y="0"/>
                </a:moveTo>
                <a:cubicBezTo>
                  <a:pt x="352301" y="201881"/>
                  <a:pt x="704602" y="403762"/>
                  <a:pt x="748145" y="593767"/>
                </a:cubicBezTo>
                <a:cubicBezTo>
                  <a:pt x="791688" y="783772"/>
                  <a:pt x="526472" y="961902"/>
                  <a:pt x="261257" y="1140032"/>
                </a:cubicBezTo>
              </a:path>
            </a:pathLst>
          </a:custGeom>
          <a:ln w="1905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任意多边形 53"/>
          <p:cNvSpPr/>
          <p:nvPr/>
        </p:nvSpPr>
        <p:spPr>
          <a:xfrm>
            <a:off x="7802088" y="2627223"/>
            <a:ext cx="726374" cy="1686296"/>
          </a:xfrm>
          <a:custGeom>
            <a:avLst/>
            <a:gdLst>
              <a:gd name="connsiteX0" fmla="*/ 0 w 726374"/>
              <a:gd name="connsiteY0" fmla="*/ 0 h 1686296"/>
              <a:gd name="connsiteX1" fmla="*/ 688769 w 726374"/>
              <a:gd name="connsiteY1" fmla="*/ 1258784 h 1686296"/>
              <a:gd name="connsiteX2" fmla="*/ 225631 w 726374"/>
              <a:gd name="connsiteY2" fmla="*/ 1686296 h 1686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6374" h="1686296">
                <a:moveTo>
                  <a:pt x="0" y="0"/>
                </a:moveTo>
                <a:cubicBezTo>
                  <a:pt x="325582" y="488867"/>
                  <a:pt x="651164" y="977735"/>
                  <a:pt x="688769" y="1258784"/>
                </a:cubicBezTo>
                <a:cubicBezTo>
                  <a:pt x="726374" y="1539833"/>
                  <a:pt x="476002" y="1613064"/>
                  <a:pt x="225631" y="1686296"/>
                </a:cubicBezTo>
              </a:path>
            </a:pathLst>
          </a:custGeom>
          <a:ln w="1905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矩形 60"/>
          <p:cNvSpPr/>
          <p:nvPr/>
        </p:nvSpPr>
        <p:spPr>
          <a:xfrm>
            <a:off x="571472" y="1600185"/>
            <a:ext cx="3414736" cy="3714776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zh-CN" dirty="0" smtClean="0"/>
          </a:p>
          <a:p>
            <a:pPr algn="r"/>
            <a:endParaRPr lang="en-US" altLang="zh-CN" dirty="0" smtClean="0"/>
          </a:p>
          <a:p>
            <a:pPr algn="r"/>
            <a:endParaRPr lang="en-US" altLang="zh-CN" dirty="0" smtClean="0"/>
          </a:p>
          <a:p>
            <a:pPr algn="r"/>
            <a:endParaRPr lang="en-US" altLang="zh-CN" dirty="0" smtClean="0"/>
          </a:p>
          <a:p>
            <a:pPr algn="r"/>
            <a:endParaRPr lang="en-US" altLang="zh-CN" dirty="0" smtClean="0"/>
          </a:p>
          <a:p>
            <a:pPr algn="r"/>
            <a:endParaRPr lang="en-US" altLang="zh-CN" dirty="0" smtClean="0"/>
          </a:p>
          <a:p>
            <a:pPr algn="r"/>
            <a:endParaRPr lang="en-US" altLang="zh-CN" dirty="0" smtClean="0"/>
          </a:p>
          <a:p>
            <a:pPr algn="r"/>
            <a:endParaRPr lang="en-US" altLang="zh-CN" dirty="0" smtClean="0"/>
          </a:p>
          <a:p>
            <a:pPr algn="r"/>
            <a:endParaRPr lang="en-US" altLang="zh-CN" dirty="0" smtClean="0"/>
          </a:p>
          <a:p>
            <a:pPr algn="r"/>
            <a:endParaRPr lang="en-US" altLang="zh-CN" dirty="0" smtClean="0"/>
          </a:p>
          <a:p>
            <a:pPr algn="r"/>
            <a:endParaRPr lang="en-US" altLang="zh-CN" dirty="0" smtClean="0"/>
          </a:p>
          <a:p>
            <a:pPr algn="r"/>
            <a:endParaRPr lang="en-US" altLang="zh-CN" dirty="0" smtClean="0"/>
          </a:p>
          <a:p>
            <a:pPr algn="r"/>
            <a:r>
              <a:rPr lang="en-US" altLang="zh-CN" dirty="0" smtClean="0">
                <a:solidFill>
                  <a:srgbClr val="FF0000"/>
                </a:solidFill>
              </a:rPr>
              <a:t>P1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5286380" y="1600185"/>
            <a:ext cx="3414736" cy="3171846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zh-CN" dirty="0" smtClean="0"/>
          </a:p>
          <a:p>
            <a:pPr algn="r"/>
            <a:endParaRPr lang="en-US" altLang="zh-CN" dirty="0" smtClean="0"/>
          </a:p>
          <a:p>
            <a:pPr algn="r"/>
            <a:endParaRPr lang="en-US" altLang="zh-CN" dirty="0" smtClean="0"/>
          </a:p>
          <a:p>
            <a:pPr algn="r"/>
            <a:endParaRPr lang="en-US" altLang="zh-CN" dirty="0" smtClean="0"/>
          </a:p>
          <a:p>
            <a:pPr algn="r"/>
            <a:endParaRPr lang="en-US" altLang="zh-CN" dirty="0" smtClean="0"/>
          </a:p>
          <a:p>
            <a:pPr algn="r"/>
            <a:endParaRPr lang="en-US" altLang="zh-CN" dirty="0" smtClean="0"/>
          </a:p>
          <a:p>
            <a:pPr algn="r"/>
            <a:endParaRPr lang="en-US" altLang="zh-CN" dirty="0" smtClean="0"/>
          </a:p>
          <a:p>
            <a:pPr algn="r"/>
            <a:endParaRPr lang="en-US" altLang="zh-CN" dirty="0" smtClean="0"/>
          </a:p>
          <a:p>
            <a:pPr algn="r"/>
            <a:endParaRPr lang="en-US" altLang="zh-CN" dirty="0" smtClean="0"/>
          </a:p>
          <a:p>
            <a:pPr algn="r"/>
            <a:endParaRPr lang="en-US" altLang="zh-CN" dirty="0" smtClean="0"/>
          </a:p>
          <a:p>
            <a:pPr algn="r"/>
            <a:r>
              <a:rPr lang="en-US" altLang="zh-CN" dirty="0" smtClean="0">
                <a:solidFill>
                  <a:srgbClr val="FF0000"/>
                </a:solidFill>
              </a:rPr>
              <a:t>P2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64" name="灯片编号占位符 63"/>
          <p:cNvSpPr>
            <a:spLocks noGrp="1"/>
          </p:cNvSpPr>
          <p:nvPr>
            <p:ph type="sldNum" sz="quarter" idx="12"/>
          </p:nvPr>
        </p:nvSpPr>
        <p:spPr>
          <a:xfrm>
            <a:off x="6581804" y="6492899"/>
            <a:ext cx="2133600" cy="365125"/>
          </a:xfrm>
        </p:spPr>
        <p:txBody>
          <a:bodyPr/>
          <a:lstStyle/>
          <a:p>
            <a:fld id="{417D74F2-0756-4002-9924-DAEB0BFB83D0}" type="slidenum">
              <a:rPr lang="zh-CN" altLang="en-US" smtClean="0"/>
              <a:pPr/>
              <a:t>23</a:t>
            </a:fld>
            <a:endParaRPr lang="zh-CN" altLang="en-US"/>
          </a:p>
        </p:txBody>
      </p:sp>
      <p:sp>
        <p:nvSpPr>
          <p:cNvPr id="36" name="Text Box 17"/>
          <p:cNvSpPr txBox="1">
            <a:spLocks noChangeArrowheads="1"/>
          </p:cNvSpPr>
          <p:nvPr/>
        </p:nvSpPr>
        <p:spPr bwMode="auto">
          <a:xfrm>
            <a:off x="785786" y="1071546"/>
            <a:ext cx="1914525" cy="3143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 smtClean="0">
                <a:latin typeface="Calibri" pitchFamily="34" charset="0"/>
                <a:ea typeface="宋体" pitchFamily="2" charset="-122"/>
                <a:cs typeface="宋体" pitchFamily="2" charset="-122"/>
              </a:rPr>
              <a:t>WORD_PROCESSOR.P1</a:t>
            </a:r>
            <a:endParaRPr lang="zh-CN" altLang="zh-CN" dirty="0" smtClean="0"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37" name="Text Box 20"/>
          <p:cNvSpPr txBox="1">
            <a:spLocks noChangeArrowheads="1"/>
          </p:cNvSpPr>
          <p:nvPr/>
        </p:nvSpPr>
        <p:spPr bwMode="auto">
          <a:xfrm>
            <a:off x="2700311" y="1071546"/>
            <a:ext cx="485775" cy="3143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 smtClean="0">
                <a:latin typeface="Times New Roman" pitchFamily="18" charset="0"/>
                <a:ea typeface="宋体" pitchFamily="2" charset="-122"/>
                <a:cs typeface="宋体" pitchFamily="2" charset="-122"/>
              </a:rPr>
              <a:t>●</a:t>
            </a:r>
            <a:endParaRPr lang="zh-CN" altLang="zh-CN" sz="2000" dirty="0" smtClean="0"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38" name="Text Box 17"/>
          <p:cNvSpPr txBox="1">
            <a:spLocks noChangeArrowheads="1"/>
          </p:cNvSpPr>
          <p:nvPr/>
        </p:nvSpPr>
        <p:spPr bwMode="auto">
          <a:xfrm>
            <a:off x="785786" y="785794"/>
            <a:ext cx="1914525" cy="3143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 smtClean="0">
                <a:latin typeface="Calibri" pitchFamily="34" charset="0"/>
                <a:ea typeface="宋体" pitchFamily="2" charset="-122"/>
                <a:cs typeface="宋体" pitchFamily="2" charset="-122"/>
              </a:rPr>
              <a:t>SPELL_GHECK.P2</a:t>
            </a:r>
            <a:endParaRPr lang="zh-CN" altLang="zh-CN" sz="1000" dirty="0" smtClean="0">
              <a:latin typeface="Calibri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41" name="Text Box 20"/>
          <p:cNvSpPr txBox="1">
            <a:spLocks noChangeArrowheads="1"/>
          </p:cNvSpPr>
          <p:nvPr/>
        </p:nvSpPr>
        <p:spPr bwMode="auto">
          <a:xfrm>
            <a:off x="2700311" y="785794"/>
            <a:ext cx="485775" cy="3143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 smtClean="0">
                <a:latin typeface="Times New Roman" pitchFamily="18" charset="0"/>
                <a:ea typeface="宋体" pitchFamily="2" charset="-122"/>
                <a:cs typeface="宋体" pitchFamily="2" charset="-122"/>
              </a:rPr>
              <a:t>●</a:t>
            </a:r>
            <a:endParaRPr lang="zh-CN" altLang="zh-CN" sz="2000" dirty="0" smtClean="0"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55" name="任意多边形 54"/>
          <p:cNvSpPr/>
          <p:nvPr/>
        </p:nvSpPr>
        <p:spPr>
          <a:xfrm>
            <a:off x="2955851" y="1171557"/>
            <a:ext cx="581247" cy="865562"/>
          </a:xfrm>
          <a:custGeom>
            <a:avLst/>
            <a:gdLst>
              <a:gd name="connsiteX0" fmla="*/ 0 w 581247"/>
              <a:gd name="connsiteY0" fmla="*/ 0 h 1158949"/>
              <a:gd name="connsiteX1" fmla="*/ 542261 w 581247"/>
              <a:gd name="connsiteY1" fmla="*/ 467833 h 1158949"/>
              <a:gd name="connsiteX2" fmla="*/ 233916 w 581247"/>
              <a:gd name="connsiteY2" fmla="*/ 1158949 h 1158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1247" h="1158949">
                <a:moveTo>
                  <a:pt x="0" y="0"/>
                </a:moveTo>
                <a:cubicBezTo>
                  <a:pt x="251637" y="137337"/>
                  <a:pt x="503275" y="274675"/>
                  <a:pt x="542261" y="467833"/>
                </a:cubicBezTo>
                <a:cubicBezTo>
                  <a:pt x="581247" y="660991"/>
                  <a:pt x="407581" y="909970"/>
                  <a:pt x="233916" y="1158949"/>
                </a:cubicBezTo>
              </a:path>
            </a:pathLst>
          </a:cu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任意多边形 56"/>
          <p:cNvSpPr/>
          <p:nvPr/>
        </p:nvSpPr>
        <p:spPr>
          <a:xfrm>
            <a:off x="2923953" y="885805"/>
            <a:ext cx="5800061" cy="1130049"/>
          </a:xfrm>
          <a:custGeom>
            <a:avLst/>
            <a:gdLst>
              <a:gd name="connsiteX0" fmla="*/ 0 w 5800061"/>
              <a:gd name="connsiteY0" fmla="*/ 0 h 1424763"/>
              <a:gd name="connsiteX1" fmla="*/ 4944140 w 5800061"/>
              <a:gd name="connsiteY1" fmla="*/ 510363 h 1424763"/>
              <a:gd name="connsiteX2" fmla="*/ 5135526 w 5800061"/>
              <a:gd name="connsiteY2" fmla="*/ 1424763 h 1424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00061" h="1424763">
                <a:moveTo>
                  <a:pt x="0" y="0"/>
                </a:moveTo>
                <a:cubicBezTo>
                  <a:pt x="2044109" y="136451"/>
                  <a:pt x="4088219" y="272902"/>
                  <a:pt x="4944140" y="510363"/>
                </a:cubicBezTo>
                <a:cubicBezTo>
                  <a:pt x="5800061" y="747824"/>
                  <a:pt x="5467793" y="1086293"/>
                  <a:pt x="5135526" y="1424763"/>
                </a:cubicBezTo>
              </a:path>
            </a:pathLst>
          </a:cu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i="1" dirty="0" smtClean="0"/>
              <a:t>PRINCIPLES OF </a:t>
            </a:r>
            <a:br>
              <a:rPr lang="en-US" altLang="zh-CN" b="1" i="1" dirty="0" smtClean="0"/>
            </a:br>
            <a:r>
              <a:rPr lang="en-US" altLang="zh-CN" b="1" i="1" dirty="0" smtClean="0"/>
              <a:t>COMPUTER SYSTEM DESIGN:</a:t>
            </a:r>
            <a:br>
              <a:rPr lang="en-US" altLang="zh-CN" b="1" i="1" dirty="0" smtClean="0"/>
            </a:br>
            <a:r>
              <a:rPr lang="en-US" altLang="zh-CN" b="1" i="1" dirty="0" smtClean="0"/>
              <a:t>AN INTRODUCTION</a:t>
            </a:r>
          </a:p>
          <a:p>
            <a:pPr lvl="1"/>
            <a:r>
              <a:rPr lang="nb-NO" altLang="zh-CN" dirty="0" smtClean="0"/>
              <a:t>Jerome H. Saltzer</a:t>
            </a:r>
          </a:p>
          <a:p>
            <a:pPr lvl="1"/>
            <a:r>
              <a:rPr lang="nb-NO" altLang="zh-CN" dirty="0" smtClean="0"/>
              <a:t>M. Frans Kaashoek</a:t>
            </a:r>
          </a:p>
          <a:p>
            <a:r>
              <a:rPr lang="en-US" altLang="zh-CN" dirty="0" smtClean="0"/>
              <a:t>Department of Electrical Engineering and Computer Science</a:t>
            </a:r>
            <a:br>
              <a:rPr lang="en-US" altLang="zh-CN" dirty="0" smtClean="0"/>
            </a:br>
            <a:r>
              <a:rPr lang="en-US" altLang="zh-CN" dirty="0" smtClean="0"/>
              <a:t>Massachusetts Institute of Technology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B32E-2EB7-4964-8D06-A414F5D9C799}" type="slidenum">
              <a:rPr lang="zh-CN" altLang="en-US" smtClean="0"/>
              <a:pPr/>
              <a:t>24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CN" sz="3200" dirty="0" smtClean="0"/>
              <a:t>CHAPTER 3</a:t>
            </a:r>
            <a:br>
              <a:rPr lang="en-US" altLang="zh-CN" sz="3200" dirty="0" smtClean="0"/>
            </a:br>
            <a:r>
              <a:rPr lang="en-US" altLang="zh-CN" sz="3200" dirty="0" smtClean="0"/>
              <a:t>THE DESIGN OF NAMING SCHEMES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72098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3.1. Considerations in the design of naming schemes 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3.1.1. Modular sharing </a:t>
            </a:r>
          </a:p>
          <a:p>
            <a:pPr lvl="1"/>
            <a:r>
              <a:rPr lang="en-US" altLang="zh-CN" dirty="0" smtClean="0"/>
              <a:t>3.1.2. Metadata and name overloading </a:t>
            </a:r>
          </a:p>
          <a:p>
            <a:pPr lvl="1"/>
            <a:r>
              <a:rPr lang="en-US" altLang="zh-CN" dirty="0" smtClean="0"/>
              <a:t>3.1.3. Addresses: names that locate objects</a:t>
            </a:r>
          </a:p>
          <a:p>
            <a:pPr lvl="1"/>
            <a:r>
              <a:rPr lang="en-US" altLang="zh-CN" dirty="0" smtClean="0"/>
              <a:t>3.1.4. Generating unique names </a:t>
            </a:r>
          </a:p>
          <a:p>
            <a:pPr lvl="1"/>
            <a:r>
              <a:rPr lang="en-US" altLang="zh-CN" dirty="0" smtClean="0"/>
              <a:t>3.1.5. Intended audience; user-friendly names </a:t>
            </a:r>
          </a:p>
          <a:p>
            <a:pPr lvl="1"/>
            <a:r>
              <a:rPr lang="en-US" altLang="zh-CN" dirty="0" smtClean="0"/>
              <a:t>3.1.6. Relative lifetimes of names, values, and bindings </a:t>
            </a:r>
          </a:p>
          <a:p>
            <a:pPr lvl="1"/>
            <a:r>
              <a:rPr lang="en-US" altLang="zh-CN" dirty="0" smtClean="0"/>
              <a:t>3.1.7. Looking back and ahead: names are a basic system component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4F2-0756-4002-9924-DAEB0BFB83D0}" type="slidenum">
              <a:rPr lang="zh-CN" altLang="en-US" smtClean="0"/>
              <a:pPr/>
              <a:t>25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Thank you! </a:t>
            </a:r>
            <a:endParaRPr lang="zh-CN" alt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0000" endA="300" endPos="50000" dist="29997" dir="5400000" sy="-100000" algn="bl" rotWithShape="0"/>
              </a:effectLst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4F2-0756-4002-9924-DAEB0BFB83D0}" type="slidenum">
              <a:rPr lang="zh-CN" altLang="en-US" smtClean="0"/>
              <a:pPr/>
              <a:t>26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/>
          <a:lstStyle/>
          <a:p>
            <a:r>
              <a:rPr lang="en-US" altLang="zh-CN" i="1" dirty="0" smtClean="0"/>
              <a:t>1 Module</a:t>
            </a:r>
            <a:endParaRPr lang="zh-CN" altLang="en-US" i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643578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A module can include a collection of </a:t>
            </a:r>
            <a:r>
              <a:rPr lang="en-US" altLang="zh-CN" b="1" dirty="0" smtClean="0"/>
              <a:t>related components</a:t>
            </a:r>
          </a:p>
          <a:p>
            <a:r>
              <a:rPr lang="en-US" altLang="zh-CN" dirty="0" smtClean="0"/>
              <a:t>Modules are </a:t>
            </a:r>
            <a:r>
              <a:rPr lang="en-US" altLang="zh-CN" b="1" dirty="0" smtClean="0"/>
              <a:t>independent</a:t>
            </a:r>
            <a:r>
              <a:rPr lang="en-US" altLang="zh-CN" dirty="0" smtClean="0"/>
              <a:t> of one another </a:t>
            </a:r>
          </a:p>
          <a:p>
            <a:r>
              <a:rPr lang="en-US" altLang="zh-CN" dirty="0" smtClean="0"/>
              <a:t>But modules can </a:t>
            </a:r>
            <a:r>
              <a:rPr lang="en-US" altLang="zh-CN" b="1" dirty="0" smtClean="0"/>
              <a:t>communicate</a:t>
            </a:r>
            <a:r>
              <a:rPr lang="en-US" altLang="zh-CN" dirty="0" smtClean="0"/>
              <a:t> with each other in a </a:t>
            </a:r>
            <a:r>
              <a:rPr lang="en-US" altLang="zh-CN" b="1" dirty="0" smtClean="0"/>
              <a:t>loosely coupled fashion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4F2-0756-4002-9924-DAEB0BFB83D0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/>
          <a:lstStyle/>
          <a:p>
            <a:r>
              <a:rPr lang="en-US" altLang="zh-CN" i="1" dirty="0" smtClean="0"/>
              <a:t>2 Software Module</a:t>
            </a:r>
            <a:endParaRPr lang="zh-CN" altLang="en-US" i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4353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A software module </a:t>
            </a:r>
            <a:r>
              <a:rPr lang="en-US" altLang="zh-CN" b="1" dirty="0" smtClean="0">
                <a:solidFill>
                  <a:srgbClr val="FF0000"/>
                </a:solidFill>
              </a:rPr>
              <a:t>encapsulates</a:t>
            </a:r>
            <a:r>
              <a:rPr lang="en-US" altLang="zh-CN" dirty="0" smtClean="0"/>
              <a:t> related functions in a program together.</a:t>
            </a:r>
          </a:p>
          <a:p>
            <a:r>
              <a:rPr lang="en-US" altLang="zh-CN" dirty="0" smtClean="0"/>
              <a:t>When writing a software module it is important to be </a:t>
            </a:r>
            <a:r>
              <a:rPr lang="en-US" altLang="zh-CN" b="1" dirty="0" smtClean="0"/>
              <a:t>aware</a:t>
            </a:r>
            <a:r>
              <a:rPr lang="en-US" altLang="zh-CN" dirty="0" smtClean="0"/>
              <a:t> of what related the functions in the module together. </a:t>
            </a:r>
          </a:p>
          <a:p>
            <a:r>
              <a:rPr lang="en-US" altLang="zh-CN" dirty="0" smtClean="0"/>
              <a:t>Software modules typically have their own </a:t>
            </a:r>
            <a:r>
              <a:rPr lang="en-US" altLang="zh-CN" b="1" dirty="0" smtClean="0"/>
              <a:t>private data</a:t>
            </a:r>
            <a:r>
              <a:rPr lang="en-US" altLang="zh-CN" dirty="0" smtClean="0"/>
              <a:t> and </a:t>
            </a:r>
            <a:r>
              <a:rPr lang="en-US" altLang="zh-CN" b="1" dirty="0" smtClean="0"/>
              <a:t>multiple functions</a:t>
            </a:r>
            <a:r>
              <a:rPr lang="en-US" altLang="zh-CN" dirty="0" smtClean="0"/>
              <a:t>.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4F2-0756-4002-9924-DAEB0BFB83D0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i="1" dirty="0" smtClean="0"/>
              <a:t>2 Software Module</a:t>
            </a:r>
            <a:endParaRPr lang="zh-CN" altLang="en-US" i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4974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Only the functions in the module can modify the private data in the module. </a:t>
            </a:r>
          </a:p>
          <a:p>
            <a:r>
              <a:rPr lang="en-US" altLang="zh-CN" dirty="0" smtClean="0"/>
              <a:t>Software modules are divided into a </a:t>
            </a:r>
            <a:r>
              <a:rPr lang="en-US" altLang="zh-CN" b="1" dirty="0" smtClean="0"/>
              <a:t>private implementation</a:t>
            </a:r>
            <a:r>
              <a:rPr lang="en-US" altLang="zh-CN" dirty="0" smtClean="0"/>
              <a:t> and a </a:t>
            </a:r>
            <a:r>
              <a:rPr lang="en-US" altLang="zh-CN" b="1" dirty="0" smtClean="0"/>
              <a:t>public interface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A software module </a:t>
            </a:r>
            <a:r>
              <a:rPr lang="en-US" altLang="zh-CN" b="1" dirty="0" smtClean="0"/>
              <a:t>can be used by other module in other projects</a:t>
            </a:r>
            <a:r>
              <a:rPr lang="en-US" altLang="zh-CN" dirty="0" smtClean="0"/>
              <a:t> through the public interface.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4F2-0756-4002-9924-DAEB0BFB83D0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071570"/>
          </a:xfrm>
        </p:spPr>
        <p:txBody>
          <a:bodyPr/>
          <a:lstStyle/>
          <a:p>
            <a:r>
              <a:rPr lang="en-US" altLang="zh-CN" i="1" dirty="0" smtClean="0"/>
              <a:t>3 Modularity</a:t>
            </a:r>
            <a:endParaRPr lang="zh-CN" altLang="en-US" i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42984"/>
            <a:ext cx="8472518" cy="535785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Modularity is the </a:t>
            </a:r>
            <a:r>
              <a:rPr lang="en-US" altLang="zh-CN" b="1" dirty="0" smtClean="0">
                <a:solidFill>
                  <a:srgbClr val="FF0000"/>
                </a:solidFill>
              </a:rPr>
              <a:t>degree</a:t>
            </a:r>
            <a:r>
              <a:rPr lang="en-US" altLang="zh-CN" dirty="0" smtClean="0"/>
              <a:t> to which a system's components may be separated and recombined.</a:t>
            </a:r>
          </a:p>
          <a:p>
            <a:r>
              <a:rPr lang="en-US" altLang="zh-CN" dirty="0" smtClean="0"/>
              <a:t>Modularity </a:t>
            </a:r>
            <a:r>
              <a:rPr lang="en-US" altLang="zh-CN" dirty="0" smtClean="0"/>
              <a:t>is </a:t>
            </a:r>
            <a:r>
              <a:rPr lang="en-US" altLang="zh-CN" b="1" dirty="0" smtClean="0">
                <a:solidFill>
                  <a:srgbClr val="FF0000"/>
                </a:solidFill>
              </a:rPr>
              <a:t>designing a system </a:t>
            </a:r>
            <a:r>
              <a:rPr lang="en-US" altLang="zh-CN" dirty="0" smtClean="0"/>
              <a:t>that is divided into a set of functional units (named modules) that can be composed into a larger application </a:t>
            </a:r>
          </a:p>
          <a:p>
            <a:pPr lvl="1"/>
            <a:r>
              <a:rPr lang="en-US" altLang="zh-CN" sz="3200" dirty="0" smtClean="0"/>
              <a:t>Software comprises </a:t>
            </a:r>
            <a:r>
              <a:rPr lang="en-US" altLang="zh-CN" sz="3200" b="1" dirty="0" smtClean="0"/>
              <a:t>well defined</a:t>
            </a:r>
            <a:r>
              <a:rPr lang="en-US" altLang="zh-CN" sz="3200" dirty="0" smtClean="0"/>
              <a:t>, </a:t>
            </a:r>
            <a:r>
              <a:rPr lang="en-US" altLang="zh-CN" sz="3200" b="1" dirty="0" smtClean="0"/>
              <a:t>independent components </a:t>
            </a:r>
          </a:p>
          <a:p>
            <a:pPr lvl="1"/>
            <a:r>
              <a:rPr lang="en-US" altLang="zh-CN" sz="3200" dirty="0" smtClean="0"/>
              <a:t>Leads to </a:t>
            </a:r>
            <a:r>
              <a:rPr lang="en-US" altLang="zh-CN" sz="3200" b="1" dirty="0" smtClean="0"/>
              <a:t>better maintainability</a:t>
            </a:r>
          </a:p>
          <a:p>
            <a:pPr lvl="1"/>
            <a:r>
              <a:rPr lang="en-US" altLang="zh-CN" sz="3200" dirty="0" smtClean="0"/>
              <a:t>Can be implemented and tested in </a:t>
            </a:r>
            <a:r>
              <a:rPr lang="en-US" altLang="zh-CN" sz="3200" b="1" dirty="0" smtClean="0"/>
              <a:t>isolation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4F2-0756-4002-9924-DAEB0BFB83D0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00576" y="4681559"/>
            <a:ext cx="847725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4" name="Picture 2" descr="http://img1.imgtn.bdimg.com/it/u=3853465322,1337849469&amp;fm=21&amp;gp=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65636" y="1214422"/>
            <a:ext cx="4526762" cy="2857520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928694"/>
          </a:xfrm>
        </p:spPr>
        <p:txBody>
          <a:bodyPr>
            <a:normAutofit fontScale="90000"/>
          </a:bodyPr>
          <a:lstStyle/>
          <a:p>
            <a:r>
              <a:rPr lang="en-US" altLang="zh-CN" i="1" dirty="0" smtClean="0"/>
              <a:t> Two concepts that are easily confused </a:t>
            </a:r>
            <a:endParaRPr lang="zh-CN" altLang="en-US" i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06" y="785794"/>
            <a:ext cx="5214974" cy="6072230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Modular programming </a:t>
            </a:r>
          </a:p>
          <a:p>
            <a:pPr lvl="1"/>
            <a:r>
              <a:rPr lang="en-US" altLang="zh-CN" dirty="0" smtClean="0"/>
              <a:t>Also called </a:t>
            </a:r>
            <a:r>
              <a:rPr lang="en-US" altLang="zh-CN" b="1" dirty="0" smtClean="0"/>
              <a:t>modular design</a:t>
            </a:r>
          </a:p>
          <a:p>
            <a:pPr lvl="1"/>
            <a:r>
              <a:rPr lang="en-US" altLang="zh-CN" dirty="0" smtClean="0"/>
              <a:t>Emphasizes separating the functionality of a program into independent, interchangeable modules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High-level</a:t>
            </a:r>
            <a:r>
              <a:rPr lang="en-US" altLang="zh-CN" dirty="0" smtClean="0"/>
              <a:t> decomposition of the code of an entire program</a:t>
            </a:r>
          </a:p>
          <a:p>
            <a:r>
              <a:rPr lang="en-US" altLang="zh-CN" b="1" dirty="0" smtClean="0"/>
              <a:t>Structured programming </a:t>
            </a:r>
          </a:p>
          <a:p>
            <a:pPr lvl="1"/>
            <a:r>
              <a:rPr lang="en-US" altLang="zh-CN" dirty="0" smtClean="0"/>
              <a:t>The </a:t>
            </a:r>
            <a:r>
              <a:rPr lang="en-US" altLang="zh-CN" dirty="0" smtClean="0">
                <a:solidFill>
                  <a:srgbClr val="FF0000"/>
                </a:solidFill>
              </a:rPr>
              <a:t>low-level</a:t>
            </a:r>
            <a:r>
              <a:rPr lang="en-US" altLang="zh-CN" dirty="0" smtClean="0"/>
              <a:t> code use of structured control flow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7818" y="4752997"/>
            <a:ext cx="2200275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496175" y="4895873"/>
            <a:ext cx="1647825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4F2-0756-4002-9924-DAEB0BFB83D0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000132"/>
          </a:xfrm>
        </p:spPr>
        <p:txBody>
          <a:bodyPr>
            <a:normAutofit fontScale="90000"/>
          </a:bodyPr>
          <a:lstStyle/>
          <a:p>
            <a:r>
              <a:rPr lang="en-US" altLang="zh-CN" i="1" dirty="0" smtClean="0"/>
              <a:t>Why Choose a Modular Programming</a:t>
            </a:r>
            <a:r>
              <a:rPr lang="en-US" altLang="zh-CN" i="1" dirty="0"/>
              <a:t>?</a:t>
            </a:r>
            <a:endParaRPr lang="zh-CN" altLang="en-US" i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720" y="1000108"/>
            <a:ext cx="8858280" cy="5857916"/>
          </a:xfrm>
        </p:spPr>
        <p:txBody>
          <a:bodyPr>
            <a:noAutofit/>
          </a:bodyPr>
          <a:lstStyle/>
          <a:p>
            <a:r>
              <a:rPr lang="en-US" altLang="zh-CN" dirty="0" smtClean="0"/>
              <a:t>Simplified modules</a:t>
            </a:r>
          </a:p>
          <a:p>
            <a:pPr lvl="1"/>
            <a:r>
              <a:rPr lang="en-US" altLang="zh-CN" sz="2400" b="1" dirty="0" smtClean="0"/>
              <a:t>High cohesion </a:t>
            </a:r>
            <a:r>
              <a:rPr lang="en-US" altLang="zh-CN" sz="2400" dirty="0"/>
              <a:t>in a </a:t>
            </a:r>
            <a:r>
              <a:rPr lang="en-US" altLang="zh-CN" sz="2400" dirty="0" smtClean="0"/>
              <a:t>module</a:t>
            </a:r>
          </a:p>
          <a:p>
            <a:pPr lvl="1"/>
            <a:r>
              <a:rPr lang="en-US" altLang="zh-CN" sz="2400" b="1" dirty="0" smtClean="0">
                <a:hlinkClick r:id="rId2" action="ppaction://hlinksldjump"/>
              </a:rPr>
              <a:t>Loose coupling </a:t>
            </a:r>
            <a:r>
              <a:rPr lang="en-US" altLang="zh-CN" sz="2400" dirty="0" smtClean="0"/>
              <a:t>between modules </a:t>
            </a:r>
          </a:p>
          <a:p>
            <a:r>
              <a:rPr lang="en-US" altLang="zh-CN" dirty="0" smtClean="0"/>
              <a:t>Developing and deploying modules independently </a:t>
            </a:r>
          </a:p>
          <a:p>
            <a:pPr lvl="1"/>
            <a:r>
              <a:rPr lang="en-US" altLang="zh-CN" sz="2400" dirty="0" smtClean="0"/>
              <a:t>Modules can be developed, tested, and deployed on independent schedules</a:t>
            </a:r>
          </a:p>
          <a:p>
            <a:pPr lvl="2"/>
            <a:r>
              <a:rPr lang="en-US" altLang="zh-CN" sz="2000" dirty="0" smtClean="0"/>
              <a:t>When modules are developed in a loosely coupled way</a:t>
            </a:r>
          </a:p>
          <a:p>
            <a:r>
              <a:rPr lang="en-US" altLang="zh-CN" dirty="0" smtClean="0"/>
              <a:t>Minimizing download time</a:t>
            </a:r>
          </a:p>
          <a:p>
            <a:pPr lvl="1"/>
            <a:r>
              <a:rPr lang="en-US" altLang="zh-CN" sz="2400" dirty="0" smtClean="0"/>
              <a:t>Only download modules that are required to start-up the application</a:t>
            </a:r>
          </a:p>
          <a:p>
            <a:pPr lvl="1"/>
            <a:r>
              <a:rPr lang="en-US" altLang="zh-CN" sz="2400" dirty="0" smtClean="0"/>
              <a:t>The rest are loaded in the background or when they are required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4F2-0756-4002-9924-DAEB0BFB83D0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le:Coupling sketches cropped 1.sv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438" y="1571632"/>
            <a:ext cx="5810264" cy="4714888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i="1" dirty="0" smtClean="0"/>
              <a:t>Types of coupling</a:t>
            </a:r>
            <a:endParaRPr lang="zh-CN" altLang="en-US" i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06" y="1500174"/>
            <a:ext cx="8229600" cy="5257800"/>
          </a:xfrm>
        </p:spPr>
        <p:txBody>
          <a:bodyPr>
            <a:normAutofit/>
          </a:bodyPr>
          <a:lstStyle/>
          <a:p>
            <a:r>
              <a:rPr lang="en-US" altLang="zh-CN" sz="2800" dirty="0" smtClean="0"/>
              <a:t>Content coupling </a:t>
            </a:r>
          </a:p>
          <a:p>
            <a:r>
              <a:rPr lang="en-US" sz="2800" dirty="0" smtClean="0"/>
              <a:t>Common coupling</a:t>
            </a:r>
            <a:br>
              <a:rPr lang="en-US" sz="2800" dirty="0" smtClean="0"/>
            </a:br>
            <a:r>
              <a:rPr lang="en-US" sz="2400" dirty="0" smtClean="0"/>
              <a:t>(Global coupling)</a:t>
            </a:r>
            <a:endParaRPr lang="en-US" sz="2800" dirty="0" smtClean="0"/>
          </a:p>
          <a:p>
            <a:r>
              <a:rPr lang="en-US" sz="2800" dirty="0" smtClean="0"/>
              <a:t>External coupling</a:t>
            </a:r>
          </a:p>
          <a:p>
            <a:r>
              <a:rPr lang="en-US" sz="2800" dirty="0" smtClean="0"/>
              <a:t>Control coupling</a:t>
            </a:r>
          </a:p>
          <a:p>
            <a:r>
              <a:rPr lang="en-US" sz="2800" dirty="0" smtClean="0"/>
              <a:t>Stamp coupling </a:t>
            </a:r>
            <a:br>
              <a:rPr lang="en-US" sz="2800" dirty="0" smtClean="0"/>
            </a:br>
            <a:r>
              <a:rPr lang="en-US" sz="2400" dirty="0" smtClean="0"/>
              <a:t>(Data-structured coupling)</a:t>
            </a:r>
            <a:endParaRPr lang="en-US" sz="2800" dirty="0" smtClean="0"/>
          </a:p>
          <a:p>
            <a:r>
              <a:rPr lang="en-US" sz="2800" dirty="0" smtClean="0"/>
              <a:t>Data coupling</a:t>
            </a:r>
          </a:p>
          <a:p>
            <a:r>
              <a:rPr lang="en-US" sz="2800" dirty="0" smtClean="0"/>
              <a:t>Message coupling</a:t>
            </a:r>
          </a:p>
          <a:p>
            <a:r>
              <a:rPr lang="en-US" sz="2800" dirty="0" smtClean="0"/>
              <a:t>No coupling</a:t>
            </a:r>
            <a:endParaRPr lang="zh-CN" altLang="en-US" sz="28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4F2-0756-4002-9924-DAEB0BFB83D0}" type="slidenum">
              <a:rPr lang="zh-CN" altLang="en-US" smtClean="0"/>
              <a:pPr/>
              <a:t>9</a:t>
            </a:fld>
            <a:endParaRPr lang="zh-CN" altLang="en-US"/>
          </a:p>
        </p:txBody>
      </p:sp>
      <p:sp>
        <p:nvSpPr>
          <p:cNvPr id="6" name="下弧形箭头 5">
            <a:hlinkClick r:id="rId4" action="ppaction://hlinksldjump"/>
          </p:cNvPr>
          <p:cNvSpPr/>
          <p:nvPr/>
        </p:nvSpPr>
        <p:spPr>
          <a:xfrm>
            <a:off x="8001024" y="6429396"/>
            <a:ext cx="428628" cy="21431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5199</TotalTime>
  <Words>1174</Words>
  <Application>Microsoft Office PowerPoint</Application>
  <PresentationFormat>全屏显示(4:3)</PresentationFormat>
  <Paragraphs>211</Paragraphs>
  <Slides>26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27" baseType="lpstr">
      <vt:lpstr>Office 主题</vt:lpstr>
      <vt:lpstr> How to achieve software modular sharing in naming schemes? </vt:lpstr>
      <vt:lpstr>Content</vt:lpstr>
      <vt:lpstr>1 Module</vt:lpstr>
      <vt:lpstr>2 Software Module</vt:lpstr>
      <vt:lpstr>2 Software Module</vt:lpstr>
      <vt:lpstr>3 Modularity</vt:lpstr>
      <vt:lpstr> Two concepts that are easily confused </vt:lpstr>
      <vt:lpstr>Why Choose a Modular Programming?</vt:lpstr>
      <vt:lpstr>Types of coupling</vt:lpstr>
      <vt:lpstr>4. Modular sharing</vt:lpstr>
      <vt:lpstr>4 Modular sharing</vt:lpstr>
      <vt:lpstr>4 Modular sharing</vt:lpstr>
      <vt:lpstr>4.1 Name conflict</vt:lpstr>
      <vt:lpstr>4.1 Name conflict</vt:lpstr>
      <vt:lpstr> 4.2 How to solve the problem of  name conflict? </vt:lpstr>
      <vt:lpstr>4.2 How to solve the problem of  name conflict?</vt:lpstr>
      <vt:lpstr>4.2 How to solve the problem of  name conflict?</vt:lpstr>
      <vt:lpstr>4.2 How to solve the problem of  name conflict?</vt:lpstr>
      <vt:lpstr>4.2 How to solve the problem of  name conflict?</vt:lpstr>
      <vt:lpstr>4.2 How to solve the problem of  name conflict?</vt:lpstr>
      <vt:lpstr>4.2 How to solve the problem of name conflict?</vt:lpstr>
      <vt:lpstr>4.3 Using structure to achieve modular sharing  </vt:lpstr>
      <vt:lpstr>4.3 Using structure to achieve modular sharing </vt:lpstr>
      <vt:lpstr>Reference</vt:lpstr>
      <vt:lpstr>CHAPTER 3 THE DESIGN OF NAMING SCHEMES</vt:lpstr>
      <vt:lpstr>Thank you!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微软用户</cp:lastModifiedBy>
  <cp:revision>150</cp:revision>
  <dcterms:created xsi:type="dcterms:W3CDTF">2016-09-21T16:49:13Z</dcterms:created>
  <dcterms:modified xsi:type="dcterms:W3CDTF">2016-09-28T03:45:39Z</dcterms:modified>
</cp:coreProperties>
</file>